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72" r:id="rId5"/>
    <p:sldId id="274" r:id="rId6"/>
    <p:sldId id="275" r:id="rId7"/>
    <p:sldId id="276" r:id="rId8"/>
    <p:sldId id="277" r:id="rId9"/>
    <p:sldId id="278" r:id="rId10"/>
    <p:sldId id="279" r:id="rId11"/>
    <p:sldId id="280" r:id="rId12"/>
    <p:sldId id="273" r:id="rId13"/>
    <p:sldId id="281" r:id="rId14"/>
    <p:sldId id="282" r:id="rId15"/>
    <p:sldId id="283" r:id="rId16"/>
    <p:sldId id="284" r:id="rId17"/>
    <p:sldId id="285" r:id="rId18"/>
    <p:sldId id="303"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268"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1pPr>
    <a:lvl2pPr marL="0" marR="0" indent="2286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2pPr>
    <a:lvl3pPr marL="0" marR="0" indent="4572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3pPr>
    <a:lvl4pPr marL="0" marR="0" indent="6858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4pPr>
    <a:lvl5pPr marL="0" marR="0" indent="9144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5pPr>
    <a:lvl6pPr marL="0" marR="0" indent="11430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6pPr>
    <a:lvl7pPr marL="0" marR="0" indent="13716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7pPr>
    <a:lvl8pPr marL="0" marR="0" indent="16002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8pPr>
    <a:lvl9pPr marL="0" marR="0" indent="182880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lvl9pPr>
  </p:defaultTextStyle>
  <p:extLst>
    <p:ext uri="{EFAFB233-063F-42B5-8137-9DF3F51BA10A}">
      <p15:sldGuideLst xmlns:p15="http://schemas.microsoft.com/office/powerpoint/2012/main">
        <p15:guide id="1" orient="horz" pos="438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2506"/>
    <a:srgbClr val="F9FBFA"/>
    <a:srgbClr val="F0D6D4"/>
    <a:srgbClr val="F1D6D4"/>
    <a:srgbClr val="E34343"/>
    <a:srgbClr val="C82A06"/>
    <a:srgbClr val="E60000"/>
    <a:srgbClr val="E31D03"/>
    <a:srgbClr val="EC6912"/>
    <a:srgbClr val="68B1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p:restoredTop sz="69599"/>
  </p:normalViewPr>
  <p:slideViewPr>
    <p:cSldViewPr snapToGrid="0" snapToObjects="1">
      <p:cViewPr varScale="1">
        <p:scale>
          <a:sx n="38" d="100"/>
          <a:sy n="38" d="100"/>
        </p:scale>
        <p:origin x="2048" y="184"/>
      </p:cViewPr>
      <p:guideLst>
        <p:guide orient="horz" pos="438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3.2799002324028909E-2"/>
          <c:y val="4.2084102567346938E-2"/>
          <c:w val="0.96720099999999998"/>
          <c:h val="0.94667999999999997"/>
        </c:manualLayout>
      </c:layout>
      <c:areaChart>
        <c:grouping val="standard"/>
        <c:varyColors val="0"/>
        <c:ser>
          <c:idx val="0"/>
          <c:order val="0"/>
          <c:tx>
            <c:strRef>
              <c:f>Sheet1!$B$1</c:f>
              <c:strCache>
                <c:ptCount val="1"/>
                <c:pt idx="0">
                  <c:v>5</c:v>
                </c:pt>
              </c:strCache>
            </c:strRef>
          </c:tx>
          <c:spPr>
            <a:solidFill>
              <a:schemeClr val="accent6">
                <a:hueOff val="-10037902"/>
                <a:satOff val="57163"/>
                <a:lumOff val="61006"/>
              </a:schemeClr>
            </a:solidFill>
            <a:ln w="76200" cap="flat">
              <a:noFill/>
              <a:miter lim="400000"/>
            </a:ln>
            <a:effectLst/>
          </c:spPr>
          <c:cat>
            <c:strRef>
              <c:f>Sheet1!$A$2:$A$7</c:f>
              <c:strCache>
                <c:ptCount val="6"/>
                <c:pt idx="0">
                  <c:v>2011</c:v>
                </c:pt>
                <c:pt idx="1">
                  <c:v>2012</c:v>
                </c:pt>
                <c:pt idx="2">
                  <c:v>2013</c:v>
                </c:pt>
                <c:pt idx="3">
                  <c:v>2014</c:v>
                </c:pt>
                <c:pt idx="4">
                  <c:v>2015</c:v>
                </c:pt>
                <c:pt idx="5">
                  <c:v>2016</c:v>
                </c:pt>
              </c:strCache>
            </c:strRef>
          </c:cat>
          <c:val>
            <c:numRef>
              <c:f>Sheet1!$B$2:$B$7</c:f>
              <c:numCache>
                <c:formatCode>General</c:formatCode>
                <c:ptCount val="6"/>
                <c:pt idx="0">
                  <c:v>20</c:v>
                </c:pt>
                <c:pt idx="1">
                  <c:v>15</c:v>
                </c:pt>
                <c:pt idx="2">
                  <c:v>30</c:v>
                </c:pt>
                <c:pt idx="3">
                  <c:v>22</c:v>
                </c:pt>
                <c:pt idx="4">
                  <c:v>40</c:v>
                </c:pt>
                <c:pt idx="5">
                  <c:v>75</c:v>
                </c:pt>
              </c:numCache>
            </c:numRef>
          </c:val>
          <c:extLst>
            <c:ext xmlns:c16="http://schemas.microsoft.com/office/drawing/2014/chart" uri="{C3380CC4-5D6E-409C-BE32-E72D297353CC}">
              <c16:uniqueId val="{00000000-AEAC-2242-92C2-16C58B582A85}"/>
            </c:ext>
          </c:extLst>
        </c:ser>
        <c:dLbls>
          <c:showLegendKey val="0"/>
          <c:showVal val="0"/>
          <c:showCatName val="0"/>
          <c:showSerName val="0"/>
          <c:showPercent val="0"/>
          <c:showBubbleSize val="0"/>
        </c:dLbls>
        <c:axId val="1585045712"/>
        <c:axId val="1585048032"/>
      </c:areaChart>
      <c:catAx>
        <c:axId val="1585045712"/>
        <c:scaling>
          <c:orientation val="minMax"/>
        </c:scaling>
        <c:delete val="0"/>
        <c:axPos val="b"/>
        <c:numFmt formatCode="General" sourceLinked="0"/>
        <c:majorTickMark val="out"/>
        <c:minorTickMark val="none"/>
        <c:tickLblPos val="none"/>
        <c:spPr>
          <a:ln w="3175" cap="flat">
            <a:solidFill>
              <a:srgbClr val="D6D3CB"/>
            </a:solidFill>
            <a:prstDash val="solid"/>
            <a:round/>
          </a:ln>
        </c:spPr>
        <c:txPr>
          <a:bodyPr rot="0"/>
          <a:lstStyle/>
          <a:p>
            <a:pPr>
              <a:defRPr sz="2624" b="0" i="0" u="none" strike="noStrike">
                <a:solidFill>
                  <a:srgbClr val="615F5C"/>
                </a:solidFill>
                <a:latin typeface="Haas Grot Disp Pinterest Bold"/>
              </a:defRPr>
            </a:pPr>
            <a:endParaRPr lang="en-US"/>
          </a:p>
        </c:txPr>
        <c:crossAx val="1585048032"/>
        <c:crosses val="autoZero"/>
        <c:auto val="1"/>
        <c:lblAlgn val="ctr"/>
        <c:lblOffset val="100"/>
        <c:noMultiLvlLbl val="1"/>
      </c:catAx>
      <c:valAx>
        <c:axId val="1585048032"/>
        <c:scaling>
          <c:orientation val="minMax"/>
        </c:scaling>
        <c:delete val="0"/>
        <c:axPos val="l"/>
        <c:numFmt formatCode="0" sourceLinked="0"/>
        <c:majorTickMark val="out"/>
        <c:minorTickMark val="none"/>
        <c:tickLblPos val="nextTo"/>
        <c:spPr>
          <a:ln w="3175" cap="flat">
            <a:noFill/>
            <a:prstDash val="solid"/>
            <a:round/>
          </a:ln>
        </c:spPr>
        <c:txPr>
          <a:bodyPr rot="0"/>
          <a:lstStyle/>
          <a:p>
            <a:pPr>
              <a:defRPr sz="2478" b="0" i="0" u="none" strike="noStrike">
                <a:solidFill>
                  <a:srgbClr val="615F5C"/>
                </a:solidFill>
                <a:latin typeface="Haas Grot Disp Pinterest Bold"/>
              </a:defRPr>
            </a:pPr>
            <a:endParaRPr lang="en-US"/>
          </a:p>
        </c:txPr>
        <c:crossAx val="1585045712"/>
        <c:crosses val="autoZero"/>
        <c:crossBetween val="midCat"/>
        <c:majorUnit val="20"/>
        <c:minorUnit val="1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12069908"/>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hadoop.apache.org/docs/current/hadoop-distcp/DistCp.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dirty="0"/>
              <a:t>Hello, everyone, my name is Chenji and this is </a:t>
            </a:r>
            <a:r>
              <a:rPr lang="en-US" dirty="0" err="1"/>
              <a:t>Lianghong</a:t>
            </a:r>
            <a:r>
              <a:rPr lang="en-US" dirty="0"/>
              <a:t>. We’re from Pinterest’s storage and caching team. Today, we’re </a:t>
            </a:r>
            <a:r>
              <a:rPr lang="en-US" dirty="0" err="1"/>
              <a:t>gonna</a:t>
            </a:r>
            <a:r>
              <a:rPr lang="en-US" dirty="0"/>
              <a:t> present our works in past year, which mainly focus on multicell and efficient backup for </a:t>
            </a:r>
            <a:r>
              <a:rPr lang="en-US" dirty="0" err="1"/>
              <a:t>hbase</a:t>
            </a:r>
            <a:r>
              <a:rPr lang="en-US" dirty="0"/>
              <a:t>.</a:t>
            </a:r>
          </a:p>
          <a:p>
            <a:endParaRPr lang="en-US" dirty="0"/>
          </a:p>
          <a:p>
            <a:endParaRPr lang="en-US" dirty="0"/>
          </a:p>
        </p:txBody>
      </p:sp>
    </p:spTree>
    <p:extLst>
      <p:ext uri="{BB962C8B-B14F-4D97-AF65-F5344CB8AC3E}">
        <p14:creationId xmlns:p14="http://schemas.microsoft.com/office/powerpoint/2010/main" val="342339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dirty="0"/>
              <a:t>Previously, we talked about our multicell architecture in general but did not touch how it is embedded with different kinds of database.  In the following parts, I’ll go through how it works with </a:t>
            </a:r>
            <a:r>
              <a:rPr lang="en-US" dirty="0" err="1"/>
              <a:t>mysql</a:t>
            </a:r>
            <a:r>
              <a:rPr lang="en-US" dirty="0"/>
              <a:t> and </a:t>
            </a:r>
            <a:r>
              <a:rPr lang="en-US" dirty="0" err="1"/>
              <a:t>hbase</a:t>
            </a:r>
            <a:r>
              <a:rPr lang="en-US" dirty="0"/>
              <a:t>, which are the major two databases we used for online services in Pinterest. </a:t>
            </a:r>
          </a:p>
          <a:p>
            <a:endParaRPr lang="en-US" dirty="0"/>
          </a:p>
        </p:txBody>
      </p:sp>
    </p:spTree>
    <p:extLst>
      <p:ext uri="{BB962C8B-B14F-4D97-AF65-F5344CB8AC3E}">
        <p14:creationId xmlns:p14="http://schemas.microsoft.com/office/powerpoint/2010/main" val="2207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actually, when we designed the architecture, it is mainly based on </a:t>
            </a:r>
            <a:r>
              <a:rPr lang="en-US" dirty="0" err="1"/>
              <a:t>mysql</a:t>
            </a:r>
            <a:r>
              <a:rPr lang="en-US" dirty="0"/>
              <a:t>.  </a:t>
            </a:r>
            <a:r>
              <a:rPr lang="en-US" dirty="0" err="1"/>
              <a:t>Mysql</a:t>
            </a:r>
            <a:r>
              <a:rPr lang="en-US" dirty="0"/>
              <a:t> is very friendly to this multicell solution because Facebook has already explored the similar idea with </a:t>
            </a:r>
            <a:r>
              <a:rPr lang="en-US" dirty="0" err="1"/>
              <a:t>mysql</a:t>
            </a:r>
            <a:r>
              <a:rPr lang="en-US" dirty="0"/>
              <a:t> and we can simply adapt some open source projects like Maxwell and </a:t>
            </a:r>
            <a:r>
              <a:rPr lang="en-US" dirty="0" err="1"/>
              <a:t>mysql’s</a:t>
            </a:r>
            <a:r>
              <a:rPr lang="en-US" dirty="0"/>
              <a:t> feature like comment. </a:t>
            </a:r>
          </a:p>
        </p:txBody>
      </p:sp>
    </p:spTree>
    <p:extLst>
      <p:ext uri="{BB962C8B-B14F-4D97-AF65-F5344CB8AC3E}">
        <p14:creationId xmlns:p14="http://schemas.microsoft.com/office/powerpoint/2010/main" val="14042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The database needs to publish the changes to </a:t>
            </a:r>
            <a:r>
              <a:rPr lang="en-US" dirty="0" err="1"/>
              <a:t>kafka</a:t>
            </a:r>
            <a:r>
              <a:rPr lang="en-US" dirty="0"/>
              <a:t> event with some customized information for consumer. Maxwell is a open source project published by Zendesk to read </a:t>
            </a:r>
            <a:r>
              <a:rPr lang="en-US" dirty="0" err="1"/>
              <a:t>binlog</a:t>
            </a:r>
            <a:r>
              <a:rPr lang="en-US" dirty="0"/>
              <a:t> and write row updates to queue system like </a:t>
            </a:r>
            <a:r>
              <a:rPr lang="en-US" dirty="0" err="1"/>
              <a:t>kafka</a:t>
            </a:r>
            <a:r>
              <a:rPr lang="en-US" dirty="0"/>
              <a:t>. </a:t>
            </a:r>
            <a:r>
              <a:rPr lang="en-US" dirty="0" err="1"/>
              <a:t>Mysql</a:t>
            </a:r>
            <a:r>
              <a:rPr lang="en-US" dirty="0"/>
              <a:t> comment is the feature that allow clients to add customized info in the </a:t>
            </a:r>
            <a:r>
              <a:rPr lang="en-US" dirty="0" err="1"/>
              <a:t>sql</a:t>
            </a:r>
            <a:r>
              <a:rPr lang="en-US" dirty="0"/>
              <a:t> query and will be part of </a:t>
            </a:r>
            <a:r>
              <a:rPr lang="en-US" dirty="0" err="1"/>
              <a:t>binlog</a:t>
            </a:r>
            <a:r>
              <a:rPr lang="en-US" dirty="0"/>
              <a:t> entry. So in the architecture described above, the cache invalidation service will consume the database change event and the customized info in the event to infer the cache entries.</a:t>
            </a:r>
          </a:p>
        </p:txBody>
      </p:sp>
    </p:spTree>
    <p:extLst>
      <p:ext uri="{BB962C8B-B14F-4D97-AF65-F5344CB8AC3E}">
        <p14:creationId xmlns:p14="http://schemas.microsoft.com/office/powerpoint/2010/main" val="63036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596900">
              <a:defRPr sz="1200"/>
            </a:pPr>
            <a:r>
              <a:rPr lang="en-US" dirty="0"/>
              <a:t>So to make </a:t>
            </a:r>
            <a:r>
              <a:rPr lang="en-US" dirty="0" err="1"/>
              <a:t>Hbase</a:t>
            </a:r>
            <a:r>
              <a:rPr lang="en-US" dirty="0"/>
              <a:t> adapt or embedded into our multicell architecture, we developed corresponding solutions as Maxwell and comment for </a:t>
            </a:r>
            <a:r>
              <a:rPr lang="en-US" dirty="0" err="1"/>
              <a:t>mysql</a:t>
            </a:r>
            <a:r>
              <a:rPr lang="en-US" dirty="0"/>
              <a:t>, which we called </a:t>
            </a:r>
            <a:r>
              <a:rPr lang="en-US" dirty="0" err="1"/>
              <a:t>hbase</a:t>
            </a:r>
            <a:r>
              <a:rPr lang="en-US" dirty="0"/>
              <a:t> replication proxy and </a:t>
            </a:r>
            <a:r>
              <a:rPr lang="en-US" dirty="0" err="1"/>
              <a:t>hbase</a:t>
            </a:r>
            <a:r>
              <a:rPr lang="en-US" dirty="0"/>
              <a:t> annotations. The </a:t>
            </a:r>
            <a:r>
              <a:rPr lang="en-US" dirty="0" err="1"/>
              <a:t>hbase</a:t>
            </a:r>
            <a:r>
              <a:rPr lang="en-US" dirty="0"/>
              <a:t> replication proxy will publish the </a:t>
            </a:r>
            <a:r>
              <a:rPr lang="en-US" dirty="0" err="1"/>
              <a:t>hbase</a:t>
            </a:r>
            <a:r>
              <a:rPr lang="en-US" dirty="0"/>
              <a:t> changes to </a:t>
            </a:r>
            <a:r>
              <a:rPr lang="en-US" dirty="0" err="1"/>
              <a:t>kafka</a:t>
            </a:r>
            <a:r>
              <a:rPr lang="en-US" dirty="0"/>
              <a:t> and the </a:t>
            </a:r>
            <a:r>
              <a:rPr lang="en-US" dirty="0" err="1"/>
              <a:t>hbase</a:t>
            </a:r>
            <a:r>
              <a:rPr lang="en-US" dirty="0"/>
              <a:t> annotations allow clients to add customized info in </a:t>
            </a:r>
            <a:r>
              <a:rPr lang="en-US" dirty="0" err="1"/>
              <a:t>hbase</a:t>
            </a:r>
            <a:r>
              <a:rPr lang="en-US" dirty="0"/>
              <a:t> mutate request.</a:t>
            </a:r>
          </a:p>
        </p:txBody>
      </p:sp>
    </p:spTree>
    <p:extLst>
      <p:ext uri="{BB962C8B-B14F-4D97-AF65-F5344CB8AC3E}">
        <p14:creationId xmlns:p14="http://schemas.microsoft.com/office/powerpoint/2010/main" val="59622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Hbase</a:t>
            </a:r>
            <a:r>
              <a:rPr lang="en-US" dirty="0"/>
              <a:t> replication proxy works as a fake </a:t>
            </a:r>
            <a:r>
              <a:rPr lang="en-US" dirty="0" err="1"/>
              <a:t>hbase</a:t>
            </a:r>
            <a:r>
              <a:rPr lang="en-US" dirty="0"/>
              <a:t> clusters. But instead of writing data to </a:t>
            </a:r>
            <a:r>
              <a:rPr lang="en-US" dirty="0" err="1"/>
              <a:t>wal</a:t>
            </a:r>
            <a:r>
              <a:rPr lang="en-US" dirty="0"/>
              <a:t> log and </a:t>
            </a:r>
            <a:r>
              <a:rPr lang="en-US" dirty="0" err="1"/>
              <a:t>memstore</a:t>
            </a:r>
            <a:r>
              <a:rPr lang="en-US" dirty="0"/>
              <a:t>, the service will publish the replication request to </a:t>
            </a:r>
            <a:r>
              <a:rPr lang="en-US" dirty="0" err="1"/>
              <a:t>kafka</a:t>
            </a:r>
            <a:r>
              <a:rPr lang="en-US" dirty="0"/>
              <a:t>. Proxy expose </a:t>
            </a:r>
            <a:r>
              <a:rPr lang="en-US" dirty="0" err="1"/>
              <a:t>hbase</a:t>
            </a:r>
            <a:r>
              <a:rPr lang="en-US" dirty="0"/>
              <a:t> replicate API and multiple </a:t>
            </a:r>
            <a:r>
              <a:rPr lang="en-US" dirty="0" err="1"/>
              <a:t>hbase</a:t>
            </a:r>
            <a:r>
              <a:rPr lang="en-US" dirty="0"/>
              <a:t> clusters can share the same proxy as long as we set up the replication peer. </a:t>
            </a:r>
            <a:r>
              <a:rPr lang="en-US" dirty="0" err="1"/>
              <a:t>Hbase</a:t>
            </a:r>
            <a:r>
              <a:rPr lang="en-US" dirty="0"/>
              <a:t> replication proxy support customized </a:t>
            </a:r>
            <a:r>
              <a:rPr lang="en-US" dirty="0" err="1"/>
              <a:t>kafka</a:t>
            </a:r>
            <a:r>
              <a:rPr lang="en-US" dirty="0"/>
              <a:t> topic and each </a:t>
            </a:r>
            <a:r>
              <a:rPr lang="en-US" dirty="0" err="1"/>
              <a:t>kafka</a:t>
            </a:r>
            <a:r>
              <a:rPr lang="en-US" dirty="0"/>
              <a:t> event is corresponding to a mutation in </a:t>
            </a:r>
            <a:r>
              <a:rPr lang="en-US" dirty="0" err="1"/>
              <a:t>hbase</a:t>
            </a:r>
            <a:r>
              <a:rPr lang="en-US" dirty="0"/>
              <a:t>. </a:t>
            </a:r>
          </a:p>
        </p:txBody>
      </p:sp>
    </p:spTree>
    <p:extLst>
      <p:ext uri="{BB962C8B-B14F-4D97-AF65-F5344CB8AC3E}">
        <p14:creationId xmlns:p14="http://schemas.microsoft.com/office/powerpoint/2010/main" val="241970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changed the </a:t>
            </a:r>
            <a:r>
              <a:rPr lang="en-US" dirty="0" err="1"/>
              <a:t>hbase</a:t>
            </a:r>
            <a:r>
              <a:rPr lang="en-US" dirty="0"/>
              <a:t> protocol to support </a:t>
            </a:r>
            <a:r>
              <a:rPr lang="en-US" dirty="0" err="1"/>
              <a:t>hbase</a:t>
            </a:r>
            <a:r>
              <a:rPr lang="en-US" dirty="0"/>
              <a:t> annotations, which allow customized info in </a:t>
            </a:r>
            <a:r>
              <a:rPr lang="en-US" dirty="0" err="1"/>
              <a:t>hbase</a:t>
            </a:r>
            <a:r>
              <a:rPr lang="en-US" dirty="0"/>
              <a:t> mutate request. The annotation is part of mutate, it works as a map of byte arrays. Like </a:t>
            </a:r>
            <a:r>
              <a:rPr lang="en-US" dirty="0" err="1"/>
              <a:t>mysql</a:t>
            </a:r>
            <a:r>
              <a:rPr lang="en-US" dirty="0"/>
              <a:t> comment, it will only be written in </a:t>
            </a:r>
            <a:r>
              <a:rPr lang="en-US" dirty="0" err="1"/>
              <a:t>wal</a:t>
            </a:r>
            <a:r>
              <a:rPr lang="en-US" dirty="0"/>
              <a:t> log but not </a:t>
            </a:r>
            <a:r>
              <a:rPr lang="en-US" dirty="0" err="1"/>
              <a:t>memstore</a:t>
            </a:r>
            <a:r>
              <a:rPr lang="en-US" dirty="0"/>
              <a:t>. Here is one </a:t>
            </a:r>
            <a:r>
              <a:rPr lang="en-US" dirty="0" err="1"/>
              <a:t>hbase</a:t>
            </a:r>
            <a:r>
              <a:rPr lang="en-US" dirty="0"/>
              <a:t> Kafka event example. We can see that the </a:t>
            </a:r>
            <a:r>
              <a:rPr lang="en-US" dirty="0" err="1"/>
              <a:t>rowkey</a:t>
            </a:r>
            <a:r>
              <a:rPr lang="en-US" dirty="0"/>
              <a:t> ,table, operation, delta changes, timestamp. The fields in red circle is from annotations. </a:t>
            </a:r>
            <a:r>
              <a:rPr lang="en-US" dirty="0" err="1"/>
              <a:t>Hbase</a:t>
            </a:r>
            <a:r>
              <a:rPr lang="en-US" dirty="0"/>
              <a:t> replication proxy will convert annotations as part of the </a:t>
            </a:r>
            <a:r>
              <a:rPr lang="en-US" dirty="0" err="1"/>
              <a:t>kafka</a:t>
            </a:r>
            <a:r>
              <a:rPr lang="en-US" dirty="0"/>
              <a:t> event.</a:t>
            </a:r>
          </a:p>
        </p:txBody>
      </p:sp>
    </p:spTree>
    <p:extLst>
      <p:ext uri="{BB962C8B-B14F-4D97-AF65-F5344CB8AC3E}">
        <p14:creationId xmlns:p14="http://schemas.microsoft.com/office/powerpoint/2010/main" val="191640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case supported by these systems is out </a:t>
            </a:r>
            <a:r>
              <a:rPr lang="en-US" dirty="0" err="1"/>
              <a:t>Async</a:t>
            </a:r>
            <a:r>
              <a:rPr lang="en-US" dirty="0"/>
              <a:t> index. Since </a:t>
            </a:r>
            <a:r>
              <a:rPr lang="en-US" dirty="0" err="1"/>
              <a:t>hbase</a:t>
            </a:r>
            <a:r>
              <a:rPr lang="en-US" dirty="0"/>
              <a:t> itself does not support transaction or secondary index, originally we have to insert the entity and index data separately and this kind of double write pattern with cause index inconsistencies if one of the write failed. So for we used the systems built in multicell to enable our </a:t>
            </a:r>
            <a:r>
              <a:rPr lang="en-US" dirty="0" err="1"/>
              <a:t>async</a:t>
            </a:r>
            <a:r>
              <a:rPr lang="en-US" dirty="0"/>
              <a:t> index for </a:t>
            </a:r>
            <a:r>
              <a:rPr lang="en-US" dirty="0" err="1"/>
              <a:t>hbase</a:t>
            </a:r>
            <a:r>
              <a:rPr lang="en-US" dirty="0"/>
              <a:t>. So Another </a:t>
            </a:r>
            <a:r>
              <a:rPr lang="en-US" dirty="0" err="1"/>
              <a:t>kafka</a:t>
            </a:r>
            <a:r>
              <a:rPr lang="en-US" dirty="0"/>
              <a:t> consumer </a:t>
            </a:r>
            <a:r>
              <a:rPr lang="en-US" dirty="0" err="1"/>
              <a:t>callsed</a:t>
            </a:r>
            <a:r>
              <a:rPr lang="en-US" dirty="0"/>
              <a:t> </a:t>
            </a:r>
            <a:r>
              <a:rPr lang="en-US" dirty="0" err="1"/>
              <a:t>async</a:t>
            </a:r>
            <a:r>
              <a:rPr lang="en-US" dirty="0"/>
              <a:t> index service will consume the </a:t>
            </a:r>
            <a:r>
              <a:rPr lang="en-US" dirty="0" err="1"/>
              <a:t>kafka</a:t>
            </a:r>
            <a:r>
              <a:rPr lang="en-US" dirty="0"/>
              <a:t> event and update index to the </a:t>
            </a:r>
            <a:r>
              <a:rPr lang="en-US" dirty="0" err="1"/>
              <a:t>hbase</a:t>
            </a:r>
            <a:r>
              <a:rPr lang="en-US" dirty="0"/>
              <a:t> cluster. The index data will be inserted later and there will be a small gap of inconsistencies but by this pattern we guaranteed eventual consistency and most of clients are OK with this small gap.</a:t>
            </a:r>
          </a:p>
        </p:txBody>
      </p:sp>
    </p:spTree>
    <p:extLst>
      <p:ext uri="{BB962C8B-B14F-4D97-AF65-F5344CB8AC3E}">
        <p14:creationId xmlns:p14="http://schemas.microsoft.com/office/powerpoint/2010/main" val="1743148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did specific for </a:t>
            </a:r>
            <a:r>
              <a:rPr lang="en-US" dirty="0" err="1"/>
              <a:t>hbase</a:t>
            </a:r>
            <a:r>
              <a:rPr lang="en-US" dirty="0"/>
              <a:t> is the timestamp. In Pinterest, the service backed by </a:t>
            </a:r>
            <a:r>
              <a:rPr lang="en-US" dirty="0" err="1"/>
              <a:t>hbase</a:t>
            </a:r>
            <a:r>
              <a:rPr lang="en-US" dirty="0"/>
              <a:t> usually have higher write rate and it is likely that we may have race condition happened when data service tried to update cache. We modified the </a:t>
            </a:r>
            <a:r>
              <a:rPr lang="en-US" dirty="0" err="1"/>
              <a:t>hbase</a:t>
            </a:r>
            <a:r>
              <a:rPr lang="en-US" dirty="0"/>
              <a:t> protocol to ask </a:t>
            </a:r>
            <a:r>
              <a:rPr lang="en-US" dirty="0" err="1"/>
              <a:t>hbase</a:t>
            </a:r>
            <a:r>
              <a:rPr lang="en-US" dirty="0"/>
              <a:t> to return the timestamp for mutate request so that we update cache based on the timestamp.</a:t>
            </a:r>
          </a:p>
        </p:txBody>
      </p:sp>
    </p:spTree>
    <p:extLst>
      <p:ext uri="{BB962C8B-B14F-4D97-AF65-F5344CB8AC3E}">
        <p14:creationId xmlns:p14="http://schemas.microsoft.com/office/powerpoint/2010/main" val="1094997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issue we met in multicell environment is the replication topology. We sometimes need to do operation on one </a:t>
            </a:r>
            <a:r>
              <a:rPr lang="en-US" dirty="0" err="1"/>
              <a:t>hbase</a:t>
            </a:r>
            <a:r>
              <a:rPr lang="en-US" dirty="0"/>
              <a:t> cluster and doing global failover by routing the traffic in load balancer side is too expensive. So in each cell, we keep two </a:t>
            </a:r>
            <a:r>
              <a:rPr lang="en-US" dirty="0" err="1"/>
              <a:t>hbase</a:t>
            </a:r>
            <a:r>
              <a:rPr lang="en-US" dirty="0"/>
              <a:t> clusters. If we set 4 replication links like this, </a:t>
            </a:r>
          </a:p>
        </p:txBody>
      </p:sp>
    </p:spTree>
    <p:extLst>
      <p:ext uri="{BB962C8B-B14F-4D97-AF65-F5344CB8AC3E}">
        <p14:creationId xmlns:p14="http://schemas.microsoft.com/office/powerpoint/2010/main" val="174196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one cluster is down, the replication will still work. But if each cell has one cluster in trouble, our replication queue will be blocked.</a:t>
            </a:r>
          </a:p>
        </p:txBody>
      </p:sp>
    </p:spTree>
    <p:extLst>
      <p:ext uri="{BB962C8B-B14F-4D97-AF65-F5344CB8AC3E}">
        <p14:creationId xmlns:p14="http://schemas.microsoft.com/office/powerpoint/2010/main" val="67097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dirty="0"/>
              <a:t>First, I’m </a:t>
            </a:r>
            <a:r>
              <a:rPr lang="en-US" dirty="0" err="1"/>
              <a:t>gonna</a:t>
            </a:r>
            <a:r>
              <a:rPr lang="en-US" dirty="0"/>
              <a:t> go through how </a:t>
            </a:r>
            <a:r>
              <a:rPr lang="en-US" dirty="0" err="1"/>
              <a:t>Hbase</a:t>
            </a:r>
            <a:r>
              <a:rPr lang="en-US" dirty="0"/>
              <a:t> is used in Pinterest. Then I’m </a:t>
            </a:r>
            <a:r>
              <a:rPr lang="en-US" dirty="0" err="1"/>
              <a:t>gonna</a:t>
            </a:r>
            <a:r>
              <a:rPr lang="en-US" dirty="0"/>
              <a:t> talk about the our multicell work for </a:t>
            </a:r>
            <a:r>
              <a:rPr lang="en-US" dirty="0" err="1"/>
              <a:t>hbase</a:t>
            </a:r>
            <a:r>
              <a:rPr lang="en-US" dirty="0"/>
              <a:t>. Since Pinterest uses AWS, you can think cell as a region or a data center in AWS. After that, </a:t>
            </a:r>
            <a:r>
              <a:rPr lang="en-US" dirty="0" err="1"/>
              <a:t>Lianghong</a:t>
            </a:r>
            <a:r>
              <a:rPr lang="en-US" dirty="0"/>
              <a:t> will present the </a:t>
            </a:r>
            <a:r>
              <a:rPr lang="en-US" dirty="0" err="1"/>
              <a:t>hbase</a:t>
            </a:r>
            <a:r>
              <a:rPr lang="en-US" dirty="0"/>
              <a:t> efficiency backup work.</a:t>
            </a:r>
          </a:p>
        </p:txBody>
      </p:sp>
    </p:spTree>
    <p:extLst>
      <p:ext uri="{BB962C8B-B14F-4D97-AF65-F5344CB8AC3E}">
        <p14:creationId xmlns:p14="http://schemas.microsoft.com/office/powerpoint/2010/main" val="258100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make sure that the replication queue can survive two clusters in trouble, we have to set up 4 choose 2 which is 6 replication links. But this is pretty heavy since each request will be replicated to the same cluster at most 3 times and waste a lot of hardware resource and cross cell traffic.</a:t>
            </a:r>
          </a:p>
        </p:txBody>
      </p:sp>
    </p:spTree>
    <p:extLst>
      <p:ext uri="{BB962C8B-B14F-4D97-AF65-F5344CB8AC3E}">
        <p14:creationId xmlns:p14="http://schemas.microsoft.com/office/powerpoint/2010/main" val="639000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solve the issue, we setup up a zookeeper proxy in each cell. In each cell, the two clusters will register its region server set to zookeeper depends on which one is the master. As long as the we failed over, the </a:t>
            </a:r>
            <a:r>
              <a:rPr lang="en-US" dirty="0" err="1"/>
              <a:t>zk</a:t>
            </a:r>
            <a:r>
              <a:rPr lang="en-US" dirty="0"/>
              <a:t> proxy will be updated with new master’s server list. For inter–cell, the local master cluster will enable the replication peer to the remote </a:t>
            </a:r>
            <a:r>
              <a:rPr lang="en-US" dirty="0" err="1"/>
              <a:t>zk</a:t>
            </a:r>
            <a:r>
              <a:rPr lang="en-US" dirty="0"/>
              <a:t> proxy. We’re still testing this solution and may have more results in future.</a:t>
            </a:r>
          </a:p>
          <a:p>
            <a:r>
              <a:rPr lang="en-US" dirty="0"/>
              <a:t>Next, </a:t>
            </a:r>
            <a:r>
              <a:rPr lang="en-US" dirty="0" err="1"/>
              <a:t>Lianghong</a:t>
            </a:r>
            <a:r>
              <a:rPr lang="en-US" dirty="0"/>
              <a:t> will talk about how we improve our </a:t>
            </a:r>
            <a:r>
              <a:rPr lang="en-US" dirty="0" err="1"/>
              <a:t>hbase</a:t>
            </a:r>
            <a:r>
              <a:rPr lang="en-US"/>
              <a:t> back process in Pinterest.</a:t>
            </a:r>
            <a:endParaRPr lang="en-US" dirty="0"/>
          </a:p>
        </p:txBody>
      </p:sp>
    </p:spTree>
    <p:extLst>
      <p:ext uri="{BB962C8B-B14F-4D97-AF65-F5344CB8AC3E}">
        <p14:creationId xmlns:p14="http://schemas.microsoft.com/office/powerpoint/2010/main" val="287084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Thanks CJ, multi-cell makes Pinterest infrastructure tolerate failures from an entire cell. In addition to that, at Pinterest we use backup to enhance the availability of our critical data. While backup is a common practice in industry, in this talk, I’ll present how our backup pipeline has evolved over the years and how we were able to dramatically improve the HBase backup efficiency.</a:t>
            </a:r>
          </a:p>
        </p:txBody>
      </p:sp>
    </p:spTree>
    <p:extLst>
      <p:ext uri="{BB962C8B-B14F-4D97-AF65-F5344CB8AC3E}">
        <p14:creationId xmlns:p14="http://schemas.microsoft.com/office/powerpoint/2010/main" val="2750058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CJ mentioned, HBase is used by both online and offline services and serves highly critical data. We have 10s of clusters containing 10s of petabytes of data. All of the data needs to be backed up to S3 on a daily basis.</a:t>
            </a:r>
          </a:p>
          <a:p>
            <a:endParaRPr lang="en-US" dirty="0"/>
          </a:p>
          <a:p>
            <a:r>
              <a:rPr lang="en-US" dirty="0"/>
              <a:t>We do a combination of full and incremental backups. Specifically, we backup daily snapshots as well as write-ahead-logs for point-in-time recovery. For write heavy clusters WAL size could be large, but in our case, majority of backup data is taken up by the full daily backups. </a:t>
            </a:r>
          </a:p>
          <a:p>
            <a:endParaRPr lang="en-US" dirty="0"/>
          </a:p>
          <a:p>
            <a:r>
              <a:rPr lang="en-US" dirty="0"/>
              <a:t>For garbage collection, we maintain weekly and monthly backups and discard old enough backups. These backups are important in that they not only provide a disaster recovery mechanism, but also allows offline jobs to analyze the HBase dumps.</a:t>
            </a:r>
          </a:p>
        </p:txBody>
      </p:sp>
    </p:spTree>
    <p:extLst>
      <p:ext uri="{BB962C8B-B14F-4D97-AF65-F5344CB8AC3E}">
        <p14:creationId xmlns:p14="http://schemas.microsoft.com/office/powerpoint/2010/main" val="34230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Helvetica Neue"/>
                <a:ea typeface="Helvetica Neue"/>
                <a:cs typeface="Helvetica Neue"/>
                <a:sym typeface="Helvetica Neue"/>
              </a:rPr>
              <a:t>Before we dive in, I want to note that for historical reasons, Pinterest used HBase version 0.94 until lately when we did an version upgrade. When we first built the backup pipeline, there were no existing tools to directly export HBase snapshots to S3. The only supported method was to export snapshots to a HDFS cluster.</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As a result, our original backup pipeline consisted of two steps: Exporting HBase table snapshots and write ahead logs (WALs) to a dedicated backup HDFS cluster. Uploading data from the backup cluster to S3. </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However, as the amount of data (on the order of PBs) grows over time, the storage cost on S3 and the backup cluster continues to increase. It also incurs high operational overhead for us, since when the HDFS cluster is in trouble, our backup pipeline would be broken.</a:t>
            </a:r>
          </a:p>
          <a:p>
            <a:endParaRPr lang="en-US" dirty="0"/>
          </a:p>
          <a:p>
            <a:endParaRPr lang="en-US" dirty="0"/>
          </a:p>
        </p:txBody>
      </p:sp>
    </p:spTree>
    <p:extLst>
      <p:ext uri="{BB962C8B-B14F-4D97-AF65-F5344CB8AC3E}">
        <p14:creationId xmlns:p14="http://schemas.microsoft.com/office/powerpoint/2010/main" val="377141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Helvetica Neue"/>
                <a:ea typeface="Helvetica Neue"/>
                <a:cs typeface="Helvetica Neue"/>
                <a:sym typeface="Helvetica Neue"/>
              </a:rPr>
              <a:t>Recently we completed a HBase upgrade from version 0.94 to 1.2. Along with numerous bug fixes and performance improvements, the new version of HBase comes with native support to directly export table snapshots to S3. </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Taking this opportunity, we optimized our backup pipeline by removing the HDFS cluster from the backup path. </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In addition, we created a tool called </a:t>
            </a:r>
            <a:r>
              <a:rPr lang="en-US" sz="2400" b="0" i="0" kern="1200" dirty="0" err="1">
                <a:solidFill>
                  <a:schemeClr val="tx1"/>
                </a:solidFill>
                <a:effectLst/>
                <a:latin typeface="Helvetica Neue"/>
                <a:ea typeface="Helvetica Neue"/>
                <a:cs typeface="Helvetica Neue"/>
                <a:sym typeface="Helvetica Neue"/>
              </a:rPr>
              <a:t>PinDedup</a:t>
            </a:r>
            <a:r>
              <a:rPr lang="en-US" sz="2400" b="0" i="0" kern="1200" dirty="0">
                <a:solidFill>
                  <a:schemeClr val="tx1"/>
                </a:solidFill>
                <a:effectLst/>
                <a:latin typeface="Helvetica Neue"/>
                <a:ea typeface="Helvetica Neue"/>
                <a:cs typeface="Helvetica Neue"/>
                <a:sym typeface="Helvetica Neue"/>
              </a:rPr>
              <a:t> which asynchronously deduplicates redundant snapshot files to reduce our S3 footprint. We will talk about it later.</a:t>
            </a:r>
            <a:endParaRPr lang="en-US" dirty="0"/>
          </a:p>
        </p:txBody>
      </p:sp>
    </p:spTree>
    <p:extLst>
      <p:ext uri="{BB962C8B-B14F-4D97-AF65-F5344CB8AC3E}">
        <p14:creationId xmlns:p14="http://schemas.microsoft.com/office/powerpoint/2010/main" val="3609559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Helvetica Neue"/>
                <a:ea typeface="Helvetica Neue"/>
                <a:cs typeface="Helvetica Neue"/>
                <a:sym typeface="Helvetica Neue"/>
              </a:rPr>
              <a:t>One major challenge we encountered in the migration was minimizing its impact on production HBase clusters since they serve online requests. Table export is done using a MapReduce job similar to </a:t>
            </a:r>
            <a:r>
              <a:rPr lang="en-US" sz="2400" b="0" i="0" u="none" strike="noStrike" kern="1200" dirty="0">
                <a:solidFill>
                  <a:schemeClr val="tx1"/>
                </a:solidFill>
                <a:effectLst/>
                <a:latin typeface="Helvetica Neue"/>
                <a:ea typeface="Helvetica Neue"/>
                <a:cs typeface="Helvetica Neue"/>
                <a:sym typeface="Helvetica Neue"/>
                <a:hlinkClick r:id="rId3"/>
              </a:rPr>
              <a:t>distcp</a:t>
            </a:r>
            <a:r>
              <a:rPr lang="en-US" sz="2400" b="0" i="0" kern="1200" dirty="0">
                <a:solidFill>
                  <a:schemeClr val="tx1"/>
                </a:solidFill>
                <a:effectLst/>
                <a:latin typeface="Helvetica Neue"/>
                <a:ea typeface="Helvetica Neue"/>
                <a:cs typeface="Helvetica Neue"/>
                <a:sym typeface="Helvetica Neue"/>
              </a:rPr>
              <a:t>. To increase the upload throughput, we use the S3A client with the fast upload option. </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During the experiments, we observed that direct S3 upload tends to be very CPU-intensive, especially for transferring large files such as </a:t>
            </a:r>
            <a:r>
              <a:rPr lang="en-US" sz="2400" b="0" i="0" kern="1200" dirty="0" err="1">
                <a:solidFill>
                  <a:schemeClr val="tx1"/>
                </a:solidFill>
                <a:effectLst/>
                <a:latin typeface="Helvetica Neue"/>
                <a:ea typeface="Helvetica Neue"/>
                <a:cs typeface="Helvetica Neue"/>
                <a:sym typeface="Helvetica Neue"/>
              </a:rPr>
              <a:t>HFiles</a:t>
            </a:r>
            <a:r>
              <a:rPr lang="en-US" sz="2400" b="0" i="0" kern="1200" dirty="0">
                <a:solidFill>
                  <a:schemeClr val="tx1"/>
                </a:solidFill>
                <a:effectLst/>
                <a:latin typeface="Helvetica Neue"/>
                <a:ea typeface="Helvetica Neue"/>
                <a:cs typeface="Helvetica Neue"/>
                <a:sym typeface="Helvetica Neue"/>
              </a:rPr>
              <a:t>. This happens when a large file is broken down into multiple chunks, each of which needs to be hashed and signed before being uploaded. If we use more threads than the number of cores on the machines, the </a:t>
            </a:r>
            <a:r>
              <a:rPr lang="en-US" sz="2400" b="0" i="0" kern="1200" dirty="0" err="1">
                <a:solidFill>
                  <a:schemeClr val="tx1"/>
                </a:solidFill>
                <a:effectLst/>
                <a:latin typeface="Helvetica Neue"/>
                <a:ea typeface="Helvetica Neue"/>
                <a:cs typeface="Helvetica Neue"/>
                <a:sym typeface="Helvetica Neue"/>
              </a:rPr>
              <a:t>regionserver</a:t>
            </a:r>
            <a:r>
              <a:rPr lang="en-US" sz="2400" b="0" i="0" kern="1200" dirty="0">
                <a:solidFill>
                  <a:schemeClr val="tx1"/>
                </a:solidFill>
                <a:effectLst/>
                <a:latin typeface="Helvetica Neue"/>
                <a:ea typeface="Helvetica Neue"/>
                <a:cs typeface="Helvetica Neue"/>
                <a:sym typeface="Helvetica Neue"/>
              </a:rPr>
              <a:t> performing the upload will be saturated and could crash. </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To mitigate this problem, we constrain the maximum number of concurrent threads and Yarn containers per host, so that the maximum CPU overhead caused by backup is under 30 percent.</a:t>
            </a:r>
          </a:p>
          <a:p>
            <a:endParaRPr lang="en-US" sz="2400" b="0" i="0" kern="1200"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664508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Helvetica Neue"/>
                <a:ea typeface="Helvetica Neue"/>
                <a:cs typeface="Helvetica Neue"/>
                <a:sym typeface="Helvetica Neue"/>
              </a:rPr>
              <a:t>Next, I’ll talk about how we deduplicate the backup files on S3 to dramatically reduce the storage usage.</a:t>
            </a:r>
          </a:p>
          <a:p>
            <a:r>
              <a:rPr lang="en-US" sz="2400" b="0" i="0" kern="1200" dirty="0">
                <a:solidFill>
                  <a:schemeClr val="tx1"/>
                </a:solidFill>
                <a:effectLst/>
                <a:latin typeface="Helvetica Neue"/>
                <a:ea typeface="Helvetica Neue"/>
                <a:cs typeface="Helvetica Neue"/>
                <a:sym typeface="Helvetica Neue"/>
              </a:rPr>
              <a:t>The idea of deduplicating HBase snapshots is inspired by the observation that large </a:t>
            </a:r>
            <a:r>
              <a:rPr lang="en-US" sz="2400" b="0" i="0" kern="1200" dirty="0" err="1">
                <a:solidFill>
                  <a:schemeClr val="tx1"/>
                </a:solidFill>
                <a:effectLst/>
                <a:latin typeface="Helvetica Neue"/>
                <a:ea typeface="Helvetica Neue"/>
                <a:cs typeface="Helvetica Neue"/>
                <a:sym typeface="Helvetica Neue"/>
              </a:rPr>
              <a:t>HFiles</a:t>
            </a:r>
            <a:r>
              <a:rPr lang="en-US" sz="2400" b="0" i="0" kern="1200" dirty="0">
                <a:solidFill>
                  <a:schemeClr val="tx1"/>
                </a:solidFill>
                <a:effectLst/>
                <a:latin typeface="Helvetica Neue"/>
                <a:ea typeface="Helvetica Neue"/>
                <a:cs typeface="Helvetica Neue"/>
                <a:sym typeface="Helvetica Neue"/>
              </a:rPr>
              <a:t> often remain unchanged across backup cycles. While incremental updates are merged with minor compactions, large </a:t>
            </a:r>
            <a:r>
              <a:rPr lang="en-US" sz="2400" b="0" i="0" kern="1200" dirty="0" err="1">
                <a:solidFill>
                  <a:schemeClr val="tx1"/>
                </a:solidFill>
                <a:effectLst/>
                <a:latin typeface="Helvetica Neue"/>
                <a:ea typeface="Helvetica Neue"/>
                <a:cs typeface="Helvetica Neue"/>
                <a:sym typeface="Helvetica Neue"/>
              </a:rPr>
              <a:t>HFiles</a:t>
            </a:r>
            <a:r>
              <a:rPr lang="en-US" sz="2400" b="0" i="0" kern="1200" dirty="0">
                <a:solidFill>
                  <a:schemeClr val="tx1"/>
                </a:solidFill>
                <a:effectLst/>
                <a:latin typeface="Helvetica Neue"/>
                <a:ea typeface="Helvetica Neue"/>
                <a:cs typeface="Helvetica Neue"/>
                <a:sym typeface="Helvetica Neue"/>
              </a:rPr>
              <a:t> that account for most storage usage are only merged during a major compaction. As a result, adjacent backup dates usually contain many duplicate large </a:t>
            </a:r>
            <a:r>
              <a:rPr lang="en-US" sz="2400" b="0" i="0" kern="1200" dirty="0" err="1">
                <a:solidFill>
                  <a:schemeClr val="tx1"/>
                </a:solidFill>
                <a:effectLst/>
                <a:latin typeface="Helvetica Neue"/>
                <a:ea typeface="Helvetica Neue"/>
                <a:cs typeface="Helvetica Neue"/>
                <a:sym typeface="Helvetica Neue"/>
              </a:rPr>
              <a:t>HFiles</a:t>
            </a:r>
            <a:r>
              <a:rPr lang="en-US" sz="2400" b="0" i="0" kern="1200" dirty="0">
                <a:solidFill>
                  <a:schemeClr val="tx1"/>
                </a:solidFill>
                <a:effectLst/>
                <a:latin typeface="Helvetica Neue"/>
                <a:ea typeface="Helvetica Neue"/>
                <a:cs typeface="Helvetica Neue"/>
                <a:sym typeface="Helvetica Neue"/>
              </a:rPr>
              <a:t>, especially for read-heavy HBase clusters. As you can see from the right graph, the largest file F1 remains the same in the backup of day1 and day2, although the smaller files may be changed due to minor compactions.</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Based on this observation, we designed and implemented a simple file-level deduplication tool called </a:t>
            </a:r>
            <a:r>
              <a:rPr lang="en-US" sz="2400" b="0" i="0" kern="1200" dirty="0" err="1">
                <a:solidFill>
                  <a:schemeClr val="tx1"/>
                </a:solidFill>
                <a:effectLst/>
                <a:latin typeface="Helvetica Neue"/>
                <a:ea typeface="Helvetica Neue"/>
                <a:cs typeface="Helvetica Neue"/>
                <a:sym typeface="Helvetica Neue"/>
              </a:rPr>
              <a:t>PinDedup</a:t>
            </a:r>
            <a:r>
              <a:rPr lang="en-US" sz="2400" b="0" i="0" kern="1200" dirty="0">
                <a:solidFill>
                  <a:schemeClr val="tx1"/>
                </a:solidFill>
                <a:effectLst/>
                <a:latin typeface="Helvetica Neue"/>
                <a:ea typeface="Helvetica Neue"/>
                <a:cs typeface="Helvetica Neue"/>
                <a:sym typeface="Helvetica Neue"/>
              </a:rPr>
              <a:t>. It asynchronously checks for duplicate S3 files across adjacent backup cycles and replaces older files with references.</a:t>
            </a:r>
            <a:endParaRPr lang="en-US" dirty="0"/>
          </a:p>
          <a:p>
            <a:endParaRPr lang="en-US" dirty="0"/>
          </a:p>
          <a:p>
            <a:endParaRPr lang="en-US" dirty="0"/>
          </a:p>
        </p:txBody>
      </p:sp>
    </p:spTree>
    <p:extLst>
      <p:ext uri="{BB962C8B-B14F-4D97-AF65-F5344CB8AC3E}">
        <p14:creationId xmlns:p14="http://schemas.microsoft.com/office/powerpoint/2010/main" val="2056293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briefly explain how </a:t>
            </a:r>
            <a:r>
              <a:rPr lang="en-US" dirty="0" err="1"/>
              <a:t>pindedup</a:t>
            </a:r>
            <a:r>
              <a:rPr lang="en-US" dirty="0"/>
              <a:t> works. It’s simple yet very effective in removing duplicate backup files. It takes two inputs, which are the S3 locations of backup data in two adjacent dates. It traverses the directory hierarchy and determines for each region the set of </a:t>
            </a:r>
            <a:r>
              <a:rPr lang="en-US" dirty="0" err="1"/>
              <a:t>HFiles</a:t>
            </a:r>
            <a:r>
              <a:rPr lang="en-US" dirty="0"/>
              <a:t>. For each region, it compares the </a:t>
            </a:r>
            <a:r>
              <a:rPr lang="en-US" dirty="0" err="1"/>
              <a:t>HFiles</a:t>
            </a:r>
            <a:r>
              <a:rPr lang="en-US" dirty="0"/>
              <a:t> in both backup dates. In this example, let’s say region rs1 has 3 files F1, F2, and F3 when the first backup occurs. On the next day, F2 and F3 were changed probably due to minor </a:t>
            </a:r>
            <a:r>
              <a:rPr lang="en-US" dirty="0" err="1"/>
              <a:t>compacitons</a:t>
            </a:r>
            <a:r>
              <a:rPr lang="en-US" dirty="0"/>
              <a:t>, resulting two different files F4 and F5. However, if major compaction didn’t occur, the largest file F1 remained the same. After a result, simply by identifying the largest duplicate file, we were able to reclaim a lot of space.</a:t>
            </a:r>
          </a:p>
          <a:p>
            <a:endParaRPr lang="en-US" dirty="0"/>
          </a:p>
          <a:p>
            <a:r>
              <a:rPr lang="en-US" dirty="0" err="1"/>
              <a:t>Pindedup</a:t>
            </a:r>
            <a:r>
              <a:rPr lang="en-US" dirty="0"/>
              <a:t> claims two files to be identical on when their names and </a:t>
            </a:r>
            <a:r>
              <a:rPr lang="en-US" dirty="0" err="1"/>
              <a:t>hashs</a:t>
            </a:r>
            <a:r>
              <a:rPr lang="en-US" dirty="0"/>
              <a:t> match. It is very simple since the comparison is done on a per-region basis. There is no need for on-disk </a:t>
            </a:r>
            <a:r>
              <a:rPr lang="en-US" dirty="0" err="1"/>
              <a:t>dedup</a:t>
            </a:r>
            <a:r>
              <a:rPr lang="en-US" dirty="0"/>
              <a:t> index and the duplicate detection is very fast.</a:t>
            </a:r>
          </a:p>
          <a:p>
            <a:endParaRPr lang="en-US" dirty="0"/>
          </a:p>
        </p:txBody>
      </p:sp>
    </p:spTree>
    <p:extLst>
      <p:ext uri="{BB962C8B-B14F-4D97-AF65-F5344CB8AC3E}">
        <p14:creationId xmlns:p14="http://schemas.microsoft.com/office/powerpoint/2010/main" val="210545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Helvetica Neue"/>
                <a:ea typeface="Helvetica Neue"/>
                <a:cs typeface="Helvetica Neue"/>
                <a:sym typeface="Helvetica Neue"/>
              </a:rPr>
              <a:t>Despite the simplicity of </a:t>
            </a:r>
            <a:r>
              <a:rPr lang="en-US" sz="2400" b="0" i="0" kern="1200" dirty="0" err="1">
                <a:solidFill>
                  <a:schemeClr val="tx1"/>
                </a:solidFill>
                <a:effectLst/>
                <a:latin typeface="Helvetica Neue"/>
                <a:ea typeface="Helvetica Neue"/>
                <a:cs typeface="Helvetica Neue"/>
                <a:sym typeface="Helvetica Neue"/>
              </a:rPr>
              <a:t>PinDedup</a:t>
            </a:r>
            <a:r>
              <a:rPr lang="en-US" sz="2400" b="0" i="0" kern="1200" dirty="0">
                <a:solidFill>
                  <a:schemeClr val="tx1"/>
                </a:solidFill>
                <a:effectLst/>
                <a:latin typeface="Helvetica Neue"/>
                <a:ea typeface="Helvetica Neue"/>
                <a:cs typeface="Helvetica Neue"/>
                <a:sym typeface="Helvetica Neue"/>
              </a:rPr>
              <a:t>, there were several key design choices we had to make. We will mainly talk about three, namely </a:t>
            </a:r>
            <a:r>
              <a:rPr kumimoji="0" lang="en-US" sz="2400" b="0" i="0" u="none" strike="noStrike" kern="1200" cap="none" spc="-90" normalizeH="0" baseline="0" noProof="0" dirty="0">
                <a:ln>
                  <a:noFill/>
                </a:ln>
                <a:solidFill>
                  <a:srgbClr val="555555"/>
                </a:solidFill>
                <a:effectLst/>
                <a:uLnTx/>
                <a:uFillTx/>
                <a:latin typeface="Haas Grot Disp Pinterest"/>
                <a:ea typeface="Helvetica Neue"/>
                <a:cs typeface="Haas Grot Disp Pinterest"/>
                <a:sym typeface="Helvetica Neue"/>
              </a:rPr>
              <a:t>File- vs. chunk-level deduplication, </a:t>
            </a:r>
            <a:r>
              <a:rPr lang="en-US" sz="2400" b="0" i="0" kern="1200" dirty="0">
                <a:solidFill>
                  <a:schemeClr val="tx1"/>
                </a:solidFill>
                <a:effectLst/>
                <a:latin typeface="Helvetica Neue"/>
                <a:ea typeface="Helvetica Neue"/>
                <a:cs typeface="Helvetica Neue"/>
                <a:sym typeface="Helvetica Neue"/>
              </a:rPr>
              <a:t>Online vs. offline deduplication, and how we encode deduplicated files.</a:t>
            </a:r>
            <a:endParaRPr kumimoji="0" lang="en-US" sz="2400" b="0" i="0" u="none" strike="noStrike" kern="1200" cap="none" spc="-90" normalizeH="0" baseline="0" noProof="0" dirty="0">
              <a:ln>
                <a:noFill/>
              </a:ln>
              <a:solidFill>
                <a:srgbClr val="555555"/>
              </a:solidFill>
              <a:effectLst/>
              <a:uLnTx/>
              <a:uFillTx/>
              <a:latin typeface="Haas Grot Disp Pinterest"/>
              <a:ea typeface="Helvetica Neue"/>
              <a:cs typeface="Haas Grot Disp Pinterest"/>
              <a:sym typeface="Helvetica Neue"/>
            </a:endParaRPr>
          </a:p>
        </p:txBody>
      </p:sp>
    </p:spTree>
    <p:extLst>
      <p:ext uri="{BB962C8B-B14F-4D97-AF65-F5344CB8AC3E}">
        <p14:creationId xmlns:p14="http://schemas.microsoft.com/office/powerpoint/2010/main" val="216239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dirty="0"/>
              <a:t>We started to use </a:t>
            </a:r>
            <a:r>
              <a:rPr lang="en-US" dirty="0" err="1"/>
              <a:t>hbase</a:t>
            </a:r>
            <a:r>
              <a:rPr lang="en-US" dirty="0"/>
              <a:t> for online service since 2013. It is used as backend storage engine for data abstraction layer like Zen and UMS. Zen is like Facebook’s TAO, which deal with graph based data. And UMS is our key-value abstraction data service. Currently, we have around 50 </a:t>
            </a:r>
            <a:r>
              <a:rPr lang="en-US" dirty="0" err="1"/>
              <a:t>Hbase</a:t>
            </a:r>
            <a:r>
              <a:rPr lang="en-US" dirty="0"/>
              <a:t> clusters running on 1.2 version. Our internal build is based on 1.2, but supports more features like </a:t>
            </a:r>
            <a:r>
              <a:rPr lang="en-US" dirty="0" err="1"/>
              <a:t>zstd</a:t>
            </a:r>
            <a:r>
              <a:rPr lang="en-US" dirty="0"/>
              <a:t>, </a:t>
            </a:r>
            <a:r>
              <a:rPr lang="en-US" dirty="0" err="1"/>
              <a:t>ccsmap</a:t>
            </a:r>
            <a:r>
              <a:rPr lang="en-US" dirty="0"/>
              <a:t>, </a:t>
            </a:r>
            <a:r>
              <a:rPr lang="en-US" dirty="0" err="1"/>
              <a:t>offheap</a:t>
            </a:r>
            <a:r>
              <a:rPr lang="en-US" dirty="0"/>
              <a:t> bucket cache. We also changed the </a:t>
            </a:r>
            <a:r>
              <a:rPr lang="en-US" dirty="0" err="1"/>
              <a:t>hbase</a:t>
            </a:r>
            <a:r>
              <a:rPr lang="en-US" dirty="0"/>
              <a:t> protocol to support annotations and return the timestamp for write.</a:t>
            </a:r>
          </a:p>
          <a:p>
            <a:endParaRPr lang="en-US" dirty="0"/>
          </a:p>
          <a:p>
            <a:endParaRPr lang="en-US" dirty="0"/>
          </a:p>
        </p:txBody>
      </p:sp>
    </p:spTree>
    <p:extLst>
      <p:ext uri="{BB962C8B-B14F-4D97-AF65-F5344CB8AC3E}">
        <p14:creationId xmlns:p14="http://schemas.microsoft.com/office/powerpoint/2010/main" val="2565572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While-file deduplication has provided us good compression ratio. We were trying to take a step further to see how much more compression we could get. The hypothesis is that, if we use a more fine-grained </a:t>
            </a:r>
            <a:r>
              <a:rPr lang="en-US" dirty="0" err="1"/>
              <a:t>dedup</a:t>
            </a:r>
            <a:r>
              <a:rPr lang="en-US" dirty="0"/>
              <a:t> technique, such as variable-size chunk-level </a:t>
            </a:r>
            <a:r>
              <a:rPr lang="en-US" dirty="0" err="1"/>
              <a:t>dedup</a:t>
            </a:r>
            <a:r>
              <a:rPr lang="en-US" dirty="0"/>
              <a:t>, we should be able to save more space.</a:t>
            </a:r>
          </a:p>
          <a:p>
            <a:endParaRPr lang="en-US" dirty="0"/>
          </a:p>
          <a:p>
            <a:r>
              <a:rPr lang="en-US" dirty="0"/>
              <a:t>We actually implemented chunk-level </a:t>
            </a:r>
            <a:r>
              <a:rPr lang="en-US" dirty="0" err="1"/>
              <a:t>dedup</a:t>
            </a:r>
            <a:r>
              <a:rPr lang="en-US" dirty="0"/>
              <a:t> in </a:t>
            </a:r>
            <a:r>
              <a:rPr lang="en-US" dirty="0" err="1"/>
              <a:t>pindedup</a:t>
            </a:r>
            <a:r>
              <a:rPr lang="en-US" dirty="0"/>
              <a:t>. It computes </a:t>
            </a:r>
            <a:r>
              <a:rPr lang="en-US" dirty="0" err="1"/>
              <a:t>rabin</a:t>
            </a:r>
            <a:r>
              <a:rPr lang="en-US" dirty="0"/>
              <a:t> </a:t>
            </a:r>
            <a:r>
              <a:rPr lang="en-US" dirty="0" err="1"/>
              <a:t>fingerpints</a:t>
            </a:r>
            <a:r>
              <a:rPr lang="en-US" dirty="0"/>
              <a:t> with 4K average chunk size and indexes chunk hashes. The result turned out to be a bit surprising though, chunk-level </a:t>
            </a:r>
            <a:r>
              <a:rPr lang="en-US" dirty="0" err="1"/>
              <a:t>dedup</a:t>
            </a:r>
            <a:r>
              <a:rPr lang="en-US" dirty="0"/>
              <a:t> only brought marginal benefits, and we ended up not using it in production. We looked into this, and found the reason- during compaction, although the changes to be merged could be small, they spread all over the compacted file. This changed the content of most chunks, making chunk-level </a:t>
            </a:r>
            <a:r>
              <a:rPr lang="en-US" dirty="0" err="1"/>
              <a:t>dedup</a:t>
            </a:r>
            <a:r>
              <a:rPr lang="en-US" dirty="0"/>
              <a:t> not effective.</a:t>
            </a:r>
          </a:p>
          <a:p>
            <a:endParaRPr lang="en-US" dirty="0"/>
          </a:p>
          <a:p>
            <a:r>
              <a:rPr lang="en-US" dirty="0"/>
              <a:t>To conclude, we have learned two lessons in this process: first, file-level </a:t>
            </a:r>
            <a:r>
              <a:rPr lang="en-US" dirty="0" err="1"/>
              <a:t>dedup</a:t>
            </a:r>
            <a:r>
              <a:rPr lang="en-US" dirty="0"/>
              <a:t> is good enough for HBase backups. Second, we tune major compaction to be less aggressive and triggered only when necessary, so that the largest files are unmodified across backup cycles.</a:t>
            </a:r>
          </a:p>
        </p:txBody>
      </p:sp>
    </p:spTree>
    <p:extLst>
      <p:ext uri="{BB962C8B-B14F-4D97-AF65-F5344CB8AC3E}">
        <p14:creationId xmlns:p14="http://schemas.microsoft.com/office/powerpoint/2010/main" val="1632229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b="0" i="0" kern="1200" dirty="0">
                <a:solidFill>
                  <a:schemeClr val="tx1"/>
                </a:solidFill>
                <a:effectLst/>
                <a:latin typeface="Helvetica Neue"/>
                <a:ea typeface="Helvetica Neue"/>
                <a:cs typeface="Helvetica Neue"/>
                <a:sym typeface="Helvetica Neue"/>
              </a:rPr>
              <a:t>Another design choice is online vs offline deduplication. The graph on the left shows the process of online </a:t>
            </a:r>
            <a:r>
              <a:rPr lang="en-US" sz="2000" b="0" i="0" kern="1200" dirty="0" err="1">
                <a:solidFill>
                  <a:schemeClr val="tx1"/>
                </a:solidFill>
                <a:effectLst/>
                <a:latin typeface="Helvetica Neue"/>
                <a:ea typeface="Helvetica Neue"/>
                <a:cs typeface="Helvetica Neue"/>
                <a:sym typeface="Helvetica Neue"/>
              </a:rPr>
              <a:t>dedup</a:t>
            </a:r>
            <a:r>
              <a:rPr lang="en-US" sz="2000" b="0" i="0" kern="1200" dirty="0">
                <a:solidFill>
                  <a:schemeClr val="tx1"/>
                </a:solidFill>
                <a:effectLst/>
                <a:latin typeface="Helvetica Neue"/>
                <a:ea typeface="Helvetica Neue"/>
                <a:cs typeface="Helvetica Neue"/>
                <a:sym typeface="Helvetica Neue"/>
              </a:rPr>
              <a:t>. </a:t>
            </a:r>
            <a:r>
              <a:rPr lang="en-US" sz="2000" b="0" i="0" kern="1200" dirty="0" err="1">
                <a:solidFill>
                  <a:schemeClr val="tx1"/>
                </a:solidFill>
                <a:effectLst/>
                <a:latin typeface="Helvetica Neue"/>
                <a:ea typeface="Helvetica Neue"/>
                <a:cs typeface="Helvetica Neue"/>
                <a:sym typeface="Helvetica Neue"/>
              </a:rPr>
              <a:t>Pindedup</a:t>
            </a:r>
            <a:r>
              <a:rPr lang="en-US" sz="2000" b="0" i="0" kern="1200" dirty="0">
                <a:solidFill>
                  <a:schemeClr val="tx1"/>
                </a:solidFill>
                <a:effectLst/>
                <a:latin typeface="Helvetica Neue"/>
                <a:ea typeface="Helvetica Neue"/>
                <a:cs typeface="Helvetica Neue"/>
                <a:sym typeface="Helvetica Neue"/>
              </a:rPr>
              <a:t> fetches file checksums from s3, does local comparison, and only transfer non-duplicate files to S3. This could potentially reduce the S3 transfer time. An alternative is offline </a:t>
            </a:r>
            <a:r>
              <a:rPr lang="en-US" sz="2000" b="0" i="0" kern="1200" dirty="0" err="1">
                <a:solidFill>
                  <a:schemeClr val="tx1"/>
                </a:solidFill>
                <a:effectLst/>
                <a:latin typeface="Helvetica Neue"/>
                <a:ea typeface="Helvetica Neue"/>
                <a:cs typeface="Helvetica Neue"/>
                <a:sym typeface="Helvetica Neue"/>
              </a:rPr>
              <a:t>dedup</a:t>
            </a:r>
            <a:r>
              <a:rPr lang="en-US" sz="2000" b="0" i="0" kern="1200" dirty="0">
                <a:solidFill>
                  <a:schemeClr val="tx1"/>
                </a:solidFill>
                <a:effectLst/>
                <a:latin typeface="Helvetica Neue"/>
                <a:ea typeface="Helvetica Neue"/>
                <a:cs typeface="Helvetica Neue"/>
                <a:sym typeface="Helvetica Neue"/>
              </a:rPr>
              <a:t>, shown on the right, where all backup files are first transferred to S3, and deduplication is done in an asynchronous manner.</a:t>
            </a:r>
          </a:p>
          <a:p>
            <a:endParaRPr lang="en-US" sz="2000" b="0" i="0" kern="1200" dirty="0">
              <a:solidFill>
                <a:schemeClr val="tx1"/>
              </a:solidFill>
              <a:effectLst/>
              <a:latin typeface="Helvetica Neue"/>
              <a:ea typeface="Helvetica Neue"/>
              <a:cs typeface="Helvetica Neue"/>
              <a:sym typeface="Helvetica Neue"/>
            </a:endParaRPr>
          </a:p>
          <a:p>
            <a:r>
              <a:rPr lang="en-US" sz="2000" b="0" i="0" kern="1200" dirty="0">
                <a:solidFill>
                  <a:schemeClr val="tx1"/>
                </a:solidFill>
                <a:effectLst/>
                <a:latin typeface="Helvetica Neue"/>
                <a:ea typeface="Helvetica Neue"/>
                <a:cs typeface="Helvetica Neue"/>
                <a:sym typeface="Helvetica Neue"/>
              </a:rPr>
              <a:t>While online </a:t>
            </a:r>
            <a:r>
              <a:rPr lang="en-US" sz="2000" b="0" i="0" kern="1200" dirty="0" err="1">
                <a:solidFill>
                  <a:schemeClr val="tx1"/>
                </a:solidFill>
                <a:effectLst/>
                <a:latin typeface="Helvetica Neue"/>
                <a:ea typeface="Helvetica Neue"/>
                <a:cs typeface="Helvetica Neue"/>
                <a:sym typeface="Helvetica Neue"/>
              </a:rPr>
              <a:t>dedup</a:t>
            </a:r>
            <a:r>
              <a:rPr lang="en-US" sz="2000" b="0" i="0" kern="1200" dirty="0">
                <a:solidFill>
                  <a:schemeClr val="tx1"/>
                </a:solidFill>
                <a:effectLst/>
                <a:latin typeface="Helvetica Neue"/>
                <a:ea typeface="Helvetica Neue"/>
                <a:cs typeface="Helvetica Neue"/>
                <a:sym typeface="Helvetica Neue"/>
              </a:rPr>
              <a:t> seems more </a:t>
            </a:r>
            <a:r>
              <a:rPr lang="en-US" sz="2000" b="0" i="0" kern="1200" dirty="0" err="1">
                <a:solidFill>
                  <a:schemeClr val="tx1"/>
                </a:solidFill>
                <a:effectLst/>
                <a:latin typeface="Helvetica Neue"/>
                <a:ea typeface="Helvetica Neue"/>
                <a:cs typeface="Helvetica Neue"/>
                <a:sym typeface="Helvetica Neue"/>
              </a:rPr>
              <a:t>effiicent</a:t>
            </a:r>
            <a:r>
              <a:rPr lang="en-US" sz="2000" b="0" i="0" kern="1200" dirty="0">
                <a:solidFill>
                  <a:schemeClr val="tx1"/>
                </a:solidFill>
                <a:effectLst/>
                <a:latin typeface="Helvetica Neue"/>
                <a:ea typeface="Helvetica Neue"/>
                <a:cs typeface="Helvetica Neue"/>
                <a:sym typeface="Helvetica Neue"/>
              </a:rPr>
              <a:t>, we eventually chose offline deduplication because it allows us to control when deduplication occurs. Since client teams often use the latest snapshots for offline analysis, we could delay the deduplication until the analysis jobs are finished. Doing so also separates the backup and </a:t>
            </a:r>
            <a:r>
              <a:rPr lang="en-US" sz="2000" b="0" i="0" kern="1200" dirty="0" err="1">
                <a:solidFill>
                  <a:schemeClr val="tx1"/>
                </a:solidFill>
                <a:effectLst/>
                <a:latin typeface="Helvetica Neue"/>
                <a:ea typeface="Helvetica Neue"/>
                <a:cs typeface="Helvetica Neue"/>
                <a:sym typeface="Helvetica Neue"/>
              </a:rPr>
              <a:t>dedup</a:t>
            </a:r>
            <a:r>
              <a:rPr lang="en-US" sz="2000" b="0" i="0" kern="1200" dirty="0">
                <a:solidFill>
                  <a:schemeClr val="tx1"/>
                </a:solidFill>
                <a:effectLst/>
                <a:latin typeface="Helvetica Neue"/>
                <a:ea typeface="Helvetica Neue"/>
                <a:cs typeface="Helvetica Neue"/>
                <a:sym typeface="Helvetica Neue"/>
              </a:rPr>
              <a:t> pipelines, so that </a:t>
            </a:r>
            <a:r>
              <a:rPr lang="en-US" sz="2000" b="0" i="0" kern="1200" dirty="0" err="1">
                <a:solidFill>
                  <a:schemeClr val="tx1"/>
                </a:solidFill>
                <a:effectLst/>
                <a:latin typeface="Helvetica Neue"/>
                <a:ea typeface="Helvetica Neue"/>
                <a:cs typeface="Helvetica Neue"/>
                <a:sym typeface="Helvetica Neue"/>
              </a:rPr>
              <a:t>dedup</a:t>
            </a:r>
            <a:r>
              <a:rPr lang="en-US" sz="2000" b="0" i="0" kern="1200" dirty="0">
                <a:solidFill>
                  <a:schemeClr val="tx1"/>
                </a:solidFill>
                <a:effectLst/>
                <a:latin typeface="Helvetica Neue"/>
                <a:ea typeface="Helvetica Neue"/>
                <a:cs typeface="Helvetica Neue"/>
                <a:sym typeface="Helvetica Neue"/>
              </a:rPr>
              <a:t> fail wouldn’t cause backup jobs to fail and </a:t>
            </a:r>
            <a:r>
              <a:rPr lang="en-US" sz="2000" b="0" i="0" kern="1200" dirty="0" err="1">
                <a:solidFill>
                  <a:schemeClr val="tx1"/>
                </a:solidFill>
                <a:effectLst/>
                <a:latin typeface="Helvetica Neue"/>
                <a:ea typeface="Helvetica Neue"/>
                <a:cs typeface="Helvetica Neue"/>
                <a:sym typeface="Helvetica Neue"/>
              </a:rPr>
              <a:t>itt’s</a:t>
            </a:r>
            <a:r>
              <a:rPr lang="en-US" sz="2000" b="0" i="0" kern="1200" dirty="0">
                <a:solidFill>
                  <a:schemeClr val="tx1"/>
                </a:solidFill>
                <a:effectLst/>
                <a:latin typeface="Helvetica Neue"/>
                <a:ea typeface="Helvetica Neue"/>
                <a:cs typeface="Helvetica Neue"/>
                <a:sym typeface="Helvetica Neue"/>
              </a:rPr>
              <a:t> easier for us to identify problems</a:t>
            </a:r>
            <a:endParaRPr lang="en-US" dirty="0"/>
          </a:p>
          <a:p>
            <a:endParaRPr lang="en-US" dirty="0"/>
          </a:p>
        </p:txBody>
      </p:sp>
    </p:spTree>
    <p:extLst>
      <p:ext uri="{BB962C8B-B14F-4D97-AF65-F5344CB8AC3E}">
        <p14:creationId xmlns:p14="http://schemas.microsoft.com/office/powerpoint/2010/main" val="1877888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Helvetica Neue"/>
                <a:ea typeface="Helvetica Neue"/>
                <a:cs typeface="Helvetica Neue"/>
                <a:sym typeface="Helvetica Neue"/>
              </a:rPr>
              <a:t>When identifying two duplicate files, one important question is whether to replace the older or newer file with a reference. We chose the former, because the latest files are much more likely to be accessed. Below I’ll try to argue why we made this choice. Suppose we replace the newer files with references, which we call “backward </a:t>
            </a:r>
            <a:r>
              <a:rPr lang="en-US" sz="2400" b="0" i="0" kern="1200" dirty="0" err="1">
                <a:solidFill>
                  <a:schemeClr val="tx1"/>
                </a:solidFill>
                <a:effectLst/>
                <a:latin typeface="Helvetica Neue"/>
                <a:ea typeface="Helvetica Neue"/>
                <a:cs typeface="Helvetica Neue"/>
                <a:sym typeface="Helvetica Neue"/>
              </a:rPr>
              <a:t>dedup</a:t>
            </a:r>
            <a:r>
              <a:rPr lang="en-US" sz="2400" b="0" i="0" kern="1200" dirty="0">
                <a:solidFill>
                  <a:schemeClr val="tx1"/>
                </a:solidFill>
                <a:effectLst/>
                <a:latin typeface="Helvetica Neue"/>
                <a:ea typeface="Helvetica Neue"/>
                <a:cs typeface="Helvetica Neue"/>
                <a:sym typeface="Helvetica Neue"/>
              </a:rPr>
              <a:t> chain”. This is actually a more intuitive way to encode files since you don’t rewrite old data. It also has the nice property that when accessing an deduplicated file, you only need one decoding step to recover the file. However, it causes a dangling problem when old files are deleted. E.g., when F1 is deleted due to retention policy, both F2 and F3 became un-recoverable.</a:t>
            </a:r>
          </a:p>
          <a:p>
            <a:endParaRPr lang="en-US" sz="2400" b="0" i="0" kern="1200" dirty="0">
              <a:solidFill>
                <a:schemeClr val="tx1"/>
              </a:solidFill>
              <a:effectLst/>
              <a:latin typeface="Helvetica Neue"/>
              <a:ea typeface="Helvetica Neue"/>
              <a:cs typeface="Helvetica Neue"/>
              <a:sym typeface="Helvetica Neue"/>
            </a:endParaRPr>
          </a:p>
          <a:p>
            <a:r>
              <a:rPr lang="en-US" sz="2400" b="0" i="0" kern="1200" dirty="0">
                <a:solidFill>
                  <a:schemeClr val="tx1"/>
                </a:solidFill>
                <a:effectLst/>
                <a:latin typeface="Helvetica Neue"/>
                <a:ea typeface="Helvetica Neue"/>
                <a:cs typeface="Helvetica Neue"/>
                <a:sym typeface="Helvetica Neue"/>
              </a:rPr>
              <a:t>In comparison, we chose the other approach. The key idea is to keep the latest file unchanged, since it’s most likely to be accessed. There is no decoding overhead to read the latest copy, and it avoids the dangling pointer problem. The tradeoff we have to make here is that recovering an older file may require multiple decoding steps.</a:t>
            </a:r>
            <a:endParaRPr lang="en-US" dirty="0"/>
          </a:p>
          <a:p>
            <a:endParaRPr lang="en-US" dirty="0"/>
          </a:p>
        </p:txBody>
      </p:sp>
    </p:spTree>
    <p:extLst>
      <p:ext uri="{BB962C8B-B14F-4D97-AF65-F5344CB8AC3E}">
        <p14:creationId xmlns:p14="http://schemas.microsoft.com/office/powerpoint/2010/main" val="358856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upgrading the backup pipeline, we were able to reduce the e2e backup time by half. We obtained up to 2 orders of magnitude compression by use of deduplication. These two combined led to significantly reduced infra cost and lower operational overhead.</a:t>
            </a:r>
          </a:p>
        </p:txBody>
      </p:sp>
    </p:spTree>
    <p:extLst>
      <p:ext uri="{BB962C8B-B14F-4D97-AF65-F5344CB8AC3E}">
        <p14:creationId xmlns:p14="http://schemas.microsoft.com/office/powerpoint/2010/main" val="420241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multicell. Why multicell? In past few years, Pinterest started to investigate internationalization and more than half of our active users are from out of states. So to provide a more reliable and lower latency service, we decided to explore the multicell solution for our infrastructure.</a:t>
            </a:r>
          </a:p>
          <a:p>
            <a:endParaRPr lang="en-US" dirty="0"/>
          </a:p>
          <a:p>
            <a:endParaRPr lang="en-US" dirty="0"/>
          </a:p>
        </p:txBody>
      </p:sp>
    </p:spTree>
    <p:extLst>
      <p:ext uri="{BB962C8B-B14F-4D97-AF65-F5344CB8AC3E}">
        <p14:creationId xmlns:p14="http://schemas.microsoft.com/office/powerpoint/2010/main" val="287100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basic architecture for our stack in multicell environment. We have a global load balancer managed by our traffic team, the global load balancer will forward the traffic to the nearest cell. In each cell, we have similar mirror stack which contains local load balancer, frontend, backend services, data services, cache and database. The data service are the abstraction service like Zen, which will call DB or cache to read or write data.  And the source of truth database will replicate data to remote db. And no cross cell traffic is allowed except data service and </a:t>
            </a:r>
            <a:r>
              <a:rPr lang="en-US" dirty="0" err="1"/>
              <a:t>db</a:t>
            </a:r>
            <a:r>
              <a:rPr lang="en-US" dirty="0"/>
              <a:t> layer.</a:t>
            </a:r>
          </a:p>
          <a:p>
            <a:endParaRPr lang="en-US" dirty="0"/>
          </a:p>
        </p:txBody>
      </p:sp>
    </p:spTree>
    <p:extLst>
      <p:ext uri="{BB962C8B-B14F-4D97-AF65-F5344CB8AC3E}">
        <p14:creationId xmlns:p14="http://schemas.microsoft.com/office/powerpoint/2010/main" val="353542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provide two patterns for different consistency level  based on table. So you can mark your case as master-master or master-slave. Master-master, or sometimes we called it “alive-alive” means that both cell can take the write traffic. You can see from the graph that, in each cell, write request will be executed in local </a:t>
            </a:r>
            <a:r>
              <a:rPr lang="en-US" dirty="0" err="1"/>
              <a:t>db</a:t>
            </a:r>
            <a:r>
              <a:rPr lang="en-US" dirty="0"/>
              <a:t> and the changes will be synced up by a bi-direction replication flow. This pattern is mainly used for cases that do not have strong requirements on consistency and data conflicts is less likely to happen, which is pretty common for most of clients’ use cases.</a:t>
            </a:r>
          </a:p>
          <a:p>
            <a:endParaRPr lang="en-US" dirty="0"/>
          </a:p>
        </p:txBody>
      </p:sp>
    </p:spTree>
    <p:extLst>
      <p:ext uri="{BB962C8B-B14F-4D97-AF65-F5344CB8AC3E}">
        <p14:creationId xmlns:p14="http://schemas.microsoft.com/office/powerpoint/2010/main" val="423777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for cases need stronger consistency and avoid conflicts. For example, cases related to compete for primary key like email, username sign up. Another pattern we provide is master-slave. So here, if west is the master cell. Only database in west side can take the write traffic. If a write request  is sent to east data service, it will forward all the write traffic to remote peer and remote peer will update the master db. The one way replication will sync the data between </a:t>
            </a:r>
            <a:r>
              <a:rPr lang="en-US" dirty="0" err="1"/>
              <a:t>dbs</a:t>
            </a:r>
            <a:r>
              <a:rPr lang="en-US" dirty="0"/>
              <a:t> in cells. And here we introduce another concept, remote marker, data service in east side here will set the remote marker after getting response from remote peer. Remote marker means that the related data is out of date in local </a:t>
            </a:r>
            <a:r>
              <a:rPr lang="en-US" dirty="0" err="1"/>
              <a:t>db</a:t>
            </a:r>
            <a:r>
              <a:rPr lang="en-US" dirty="0"/>
              <a:t> and needs to go to remote cell for latest data. And it will be cleaned as long as the data got replicated to local db.</a:t>
            </a:r>
          </a:p>
        </p:txBody>
      </p:sp>
    </p:spTree>
    <p:extLst>
      <p:ext uri="{BB962C8B-B14F-4D97-AF65-F5344CB8AC3E}">
        <p14:creationId xmlns:p14="http://schemas.microsoft.com/office/powerpoint/2010/main" val="2174961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for read request, data service will check the remote marker and depends on the result, it will decide either forward the read traffic or read the data from local db. We setup a big enough Memcached cluster with replica to be used as remote marker pool. So originally, we depends on TTL to clean the remote marker. So remote marker will be cleaned after expiration. But it is pretty hard to tune a static TTL to appropriate value. Longer TTL will lead to more cross cell traffic which means higher latency and cost. Lower TTL may cause the markers to be cleaned before replication is arrived. So we introduce a new system to clean the marker as long as the replication arrives.</a:t>
            </a:r>
          </a:p>
        </p:txBody>
      </p:sp>
    </p:spTree>
    <p:extLst>
      <p:ext uri="{BB962C8B-B14F-4D97-AF65-F5344CB8AC3E}">
        <p14:creationId xmlns:p14="http://schemas.microsoft.com/office/powerpoint/2010/main" val="2860066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cache invalidation service, which will clean remote marker. Cache invalidation will also deal with another consistencies issue we met in our multicell environment  which is between cache and db. So no matter in master-master or master-slave patterns, there is always the case that the write traffic is taken care in remote cell and since our cache invalidation logic stays in data service, we’ll not be able to invalidate the related cache entry if the write request happened in another cell. To conquer this issue, we developed database change system with </a:t>
            </a:r>
            <a:r>
              <a:rPr lang="en-US" dirty="0" err="1"/>
              <a:t>kafka</a:t>
            </a:r>
            <a:r>
              <a:rPr lang="en-US" dirty="0"/>
              <a:t> and cache invalidation service. So all the database changes will be published to </a:t>
            </a:r>
            <a:r>
              <a:rPr lang="en-US" dirty="0" err="1"/>
              <a:t>kafka</a:t>
            </a:r>
            <a:r>
              <a:rPr lang="en-US" dirty="0"/>
              <a:t> and cache invalidation service will consume the event and infer the related cache keys based on customized mapping logic. So as long as the local </a:t>
            </a:r>
            <a:r>
              <a:rPr lang="en-US" dirty="0" err="1"/>
              <a:t>db</a:t>
            </a:r>
            <a:r>
              <a:rPr lang="en-US" dirty="0"/>
              <a:t> got latest data with replication flow, the out of date entries will also be invalidated from cache. And at same time, remote marker will be cleaned with similar logic.</a:t>
            </a:r>
          </a:p>
        </p:txBody>
      </p:sp>
    </p:spTree>
    <p:extLst>
      <p:ext uri="{BB962C8B-B14F-4D97-AF65-F5344CB8AC3E}">
        <p14:creationId xmlns:p14="http://schemas.microsoft.com/office/powerpoint/2010/main" val="2621161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封面／结束页">
    <p:spTree>
      <p:nvGrpSpPr>
        <p:cNvPr id="1" name=""/>
        <p:cNvGrpSpPr/>
        <p:nvPr/>
      </p:nvGrpSpPr>
      <p:grpSpPr>
        <a:xfrm>
          <a:off x="0" y="0"/>
          <a:ext cx="0" cy="0"/>
          <a:chOff x="0" y="0"/>
          <a:chExt cx="0" cy="0"/>
        </a:xfrm>
      </p:grpSpPr>
      <p:sp>
        <p:nvSpPr>
          <p:cNvPr id="9" name="Shape 15"/>
          <p:cNvSpPr/>
          <p:nvPr userDrawn="1"/>
        </p:nvSpPr>
        <p:spPr>
          <a:xfrm>
            <a:off x="635" y="-23565"/>
            <a:ext cx="24384001" cy="13763130"/>
          </a:xfrm>
          <a:prstGeom prst="rect">
            <a:avLst/>
          </a:prstGeom>
          <a:blipFill rotWithShape="1">
            <a:blip r:embed="rId2"/>
            <a:stretch>
              <a:fillRect/>
            </a:stretch>
          </a:blip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21" name="Shape 21"/>
          <p:cNvSpPr/>
          <p:nvPr/>
        </p:nvSpPr>
        <p:spPr>
          <a:xfrm>
            <a:off x="12140704" y="10680955"/>
            <a:ext cx="102592" cy="564257"/>
          </a:xfrm>
          <a:prstGeom prst="rect">
            <a:avLst/>
          </a:prstGeom>
          <a:ln w="12700">
            <a:miter lim="400000"/>
          </a:ln>
        </p:spPr>
        <p:txBody>
          <a:bodyPr wrap="none" lIns="50800" tIns="50800" rIns="50800" bIns="50800" anchor="ctr">
            <a:spAutoFit/>
          </a:bodyPr>
          <a:lstStyle>
            <a:lvl1pPr>
              <a:defRPr sz="3000">
                <a:solidFill>
                  <a:srgbClr val="FFFFFF"/>
                </a:solidFill>
              </a:defRPr>
            </a:lvl1pPr>
          </a:lstStyle>
          <a:p>
            <a:endParaRPr dirty="0"/>
          </a:p>
        </p:txBody>
      </p:sp>
      <p:sp>
        <p:nvSpPr>
          <p:cNvPr id="22" name="Shape 22"/>
          <p:cNvSpPr/>
          <p:nvPr/>
        </p:nvSpPr>
        <p:spPr>
          <a:xfrm>
            <a:off x="12140704" y="10680955"/>
            <a:ext cx="102592" cy="564257"/>
          </a:xfrm>
          <a:prstGeom prst="rect">
            <a:avLst/>
          </a:prstGeom>
          <a:ln w="12700">
            <a:miter lim="400000"/>
          </a:ln>
        </p:spPr>
        <p:txBody>
          <a:bodyPr wrap="none" lIns="50800" tIns="50800" rIns="50800" bIns="50800" anchor="ctr">
            <a:spAutoFit/>
          </a:bodyPr>
          <a:lstStyle>
            <a:lvl1pPr>
              <a:defRPr sz="3000">
                <a:solidFill>
                  <a:srgbClr val="FFFFFF"/>
                </a:solidFill>
              </a:defRPr>
            </a:lvl1pPr>
          </a:lstStyle>
          <a:p>
            <a:endParaRPr dirty="0"/>
          </a:p>
        </p:txBody>
      </p:sp>
      <p:sp>
        <p:nvSpPr>
          <p:cNvPr id="24" name="Shape 24"/>
          <p:cNvSpPr>
            <a:spLocks noGrp="1"/>
          </p:cNvSpPr>
          <p:nvPr>
            <p:ph type="sldNum" sz="quarter" idx="2"/>
          </p:nvPr>
        </p:nvSpPr>
        <p:spPr>
          <a:xfrm>
            <a:off x="12140704" y="13081000"/>
            <a:ext cx="102592" cy="471924"/>
          </a:xfrm>
          <a:prstGeom prst="rect">
            <a:avLst/>
          </a:prstGeom>
        </p:spPr>
        <p:txBody>
          <a:bodyPr/>
          <a:lstStyle/>
          <a:p>
            <a:fld id="{86CB4B4D-7CA3-9044-876B-883B54F8677D}" type="slidenum">
              <a:rPr/>
              <a:t>‹#›</a:t>
            </a:fld>
            <a:endParaRPr/>
          </a:p>
        </p:txBody>
      </p:sp>
      <p:pic>
        <p:nvPicPr>
          <p:cNvPr id="14" name="图片 13" descr="logo"/>
          <p:cNvPicPr>
            <a:picLocks noChangeAspect="1"/>
          </p:cNvPicPr>
          <p:nvPr userDrawn="1"/>
        </p:nvPicPr>
        <p:blipFill>
          <a:blip r:embed="rId3"/>
          <a:stretch>
            <a:fillRect/>
          </a:stretch>
        </p:blipFill>
        <p:spPr>
          <a:xfrm>
            <a:off x="9284748" y="3213735"/>
            <a:ext cx="7593330" cy="655320"/>
          </a:xfrm>
          <a:prstGeom prst="rect">
            <a:avLst/>
          </a:prstGeom>
          <a:noFill/>
        </p:spPr>
      </p:pic>
      <p:sp>
        <p:nvSpPr>
          <p:cNvPr id="19" name="Shape 19"/>
          <p:cNvSpPr>
            <a:spLocks noGrp="1"/>
          </p:cNvSpPr>
          <p:nvPr>
            <p:ph type="body" sz="half" idx="13" hasCustomPrompt="1"/>
          </p:nvPr>
        </p:nvSpPr>
        <p:spPr>
          <a:xfrm>
            <a:off x="3331766" y="4385286"/>
            <a:ext cx="17720469" cy="3871826"/>
          </a:xfrm>
          <a:prstGeom prst="rect">
            <a:avLst/>
          </a:prstGeom>
        </p:spPr>
        <p:txBody>
          <a:bodyPr anchor="ctr"/>
          <a:lstStyle>
            <a:lvl1pPr marL="0" indent="0" algn="ctr">
              <a:spcBef>
                <a:spcPts val="0"/>
              </a:spcBef>
              <a:buSzTx/>
              <a:buNone/>
              <a:defRPr sz="11200">
                <a:solidFill>
                  <a:srgbClr val="FFFFFF"/>
                </a:solidFill>
              </a:defRPr>
            </a:lvl1pPr>
          </a:lstStyle>
          <a:p>
            <a:r>
              <a:rPr lang="en-US" altLang="zh-CN" sz="11200" dirty="0">
                <a:solidFill>
                  <a:srgbClr val="FFFFFF"/>
                </a:solidFill>
              </a:rPr>
              <a:t>Title Text</a:t>
            </a:r>
            <a:endParaRPr lang="zh-CN" altLang="en-US" sz="11200" dirty="0">
              <a:solidFill>
                <a:srgbClr val="FFFFFF"/>
              </a:solidFill>
            </a:endParaRPr>
          </a:p>
        </p:txBody>
      </p:sp>
      <p:sp>
        <p:nvSpPr>
          <p:cNvPr id="20" name="Shape 20"/>
          <p:cNvSpPr>
            <a:spLocks noGrp="1"/>
          </p:cNvSpPr>
          <p:nvPr>
            <p:ph type="body" sz="quarter" idx="14" hasCustomPrompt="1"/>
          </p:nvPr>
        </p:nvSpPr>
        <p:spPr>
          <a:xfrm>
            <a:off x="3383061" y="8310154"/>
            <a:ext cx="17720469" cy="1587501"/>
          </a:xfrm>
          <a:prstGeom prst="rect">
            <a:avLst/>
          </a:prstGeom>
        </p:spPr>
        <p:txBody>
          <a:bodyPr anchor="ctr"/>
          <a:lstStyle>
            <a:lvl1pPr marL="0" indent="0" algn="ctr">
              <a:spcBef>
                <a:spcPts val="0"/>
              </a:spcBef>
              <a:buSzTx/>
              <a:buNone/>
              <a:defRPr sz="6000">
                <a:solidFill>
                  <a:srgbClr val="FFFFFF"/>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r>
              <a:rPr dirty="0"/>
              <a:t>Subtitle Text</a:t>
            </a:r>
          </a:p>
        </p:txBody>
      </p:sp>
      <p:sp>
        <p:nvSpPr>
          <p:cNvPr id="16" name="Shape 203"/>
          <p:cNvSpPr>
            <a:spLocks noGrp="1"/>
          </p:cNvSpPr>
          <p:nvPr userDrawn="1"/>
        </p:nvSpPr>
        <p:spPr>
          <a:xfrm>
            <a:off x="7150984" y="3372961"/>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40000"/>
                    <a:lumOff val="60000"/>
                  </a:schemeClr>
                </a:solidFill>
                <a:latin typeface="+mj-ea"/>
                <a:ea typeface="+mj-ea"/>
              </a:rPr>
              <a:t>hosted by</a:t>
            </a:r>
            <a:endParaRPr lang="zh-CN" altLang="zh-CN" sz="3400" b="1" dirty="0">
              <a:solidFill>
                <a:schemeClr val="tx1">
                  <a:lumMod val="40000"/>
                  <a:lumOff val="60000"/>
                </a:schemeClr>
              </a:solidFill>
              <a:latin typeface="+mj-ea"/>
              <a:ea typeface="+mj-ea"/>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目录">
    <p:spTree>
      <p:nvGrpSpPr>
        <p:cNvPr id="1" name=""/>
        <p:cNvGrpSpPr/>
        <p:nvPr/>
      </p:nvGrpSpPr>
      <p:grpSpPr>
        <a:xfrm>
          <a:off x="0" y="0"/>
          <a:ext cx="0" cy="0"/>
          <a:chOff x="0" y="0"/>
          <a:chExt cx="0" cy="0"/>
        </a:xfrm>
      </p:grpSpPr>
      <p:pic>
        <p:nvPicPr>
          <p:cNvPr id="3" name="图片 2" descr="F:\我的工作\过程文件\2018\7月\0731ppt\改\图\图片1.jpg图片1"/>
          <p:cNvPicPr>
            <a:picLocks noChangeAspect="1"/>
          </p:cNvPicPr>
          <p:nvPr userDrawn="1"/>
        </p:nvPicPr>
        <p:blipFill>
          <a:blip r:embed="rId2"/>
          <a:srcRect/>
          <a:stretch>
            <a:fillRect/>
          </a:stretch>
        </p:blipFill>
        <p:spPr>
          <a:xfrm>
            <a:off x="-28575" y="-42095"/>
            <a:ext cx="24384000" cy="13771245"/>
          </a:xfrm>
          <a:prstGeom prst="rect">
            <a:avLst/>
          </a:prstGeom>
        </p:spPr>
      </p:pic>
      <p:sp>
        <p:nvSpPr>
          <p:cNvPr id="34" name="Shape 34"/>
          <p:cNvSpPr>
            <a:spLocks noGrp="1"/>
          </p:cNvSpPr>
          <p:nvPr>
            <p:ph type="body" sz="quarter" idx="1" hasCustomPrompt="1"/>
          </p:nvPr>
        </p:nvSpPr>
        <p:spPr>
          <a:xfrm>
            <a:off x="1787862" y="2465850"/>
            <a:ext cx="20724220" cy="1587501"/>
          </a:xfrm>
          <a:prstGeom prst="rect">
            <a:avLst/>
          </a:prstGeom>
        </p:spPr>
        <p:txBody>
          <a:bodyPr anchor="t"/>
          <a:lstStyle>
            <a:lvl1pPr marL="0" indent="0">
              <a:spcBef>
                <a:spcPts val="0"/>
              </a:spcBef>
              <a:buSzTx/>
              <a:buNone/>
              <a:defRPr sz="6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vl2pPr marL="0" indent="228600">
              <a:spcBef>
                <a:spcPts val="0"/>
              </a:spcBef>
              <a:buSzTx/>
              <a:buNone/>
              <a:defRPr sz="6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2pPr>
            <a:lvl3pPr marL="0" indent="457200">
              <a:spcBef>
                <a:spcPts val="0"/>
              </a:spcBef>
              <a:buSzTx/>
              <a:buNone/>
              <a:defRPr sz="6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3pPr>
            <a:lvl4pPr marL="0" indent="685800">
              <a:spcBef>
                <a:spcPts val="0"/>
              </a:spcBef>
              <a:buSzTx/>
              <a:buNone/>
              <a:defRPr sz="6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4pPr>
            <a:lvl5pPr marL="0" indent="914400">
              <a:spcBef>
                <a:spcPts val="0"/>
              </a:spcBef>
              <a:buSzTx/>
              <a:buNone/>
              <a:defRPr sz="6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5pPr>
          </a:lstStyle>
          <a:p>
            <a:r>
              <a:t>正文级别 1</a:t>
            </a:r>
          </a:p>
          <a:p>
            <a:pPr lvl="1"/>
            <a:r>
              <a:t>正文级别 2</a:t>
            </a:r>
          </a:p>
          <a:p>
            <a:pPr lvl="2"/>
            <a:r>
              <a:t>正文级别 3</a:t>
            </a:r>
          </a:p>
          <a:p>
            <a:pPr lvl="3"/>
            <a:r>
              <a:t>正文级别 4</a:t>
            </a:r>
          </a:p>
          <a:p>
            <a:pPr lvl="4"/>
            <a:r>
              <a:t>正文级别 5</a:t>
            </a:r>
          </a:p>
        </p:txBody>
      </p:sp>
      <p:sp>
        <p:nvSpPr>
          <p:cNvPr id="35" name="Shape 35"/>
          <p:cNvSpPr>
            <a:spLocks noGrp="1"/>
          </p:cNvSpPr>
          <p:nvPr>
            <p:ph type="sldNum" sz="quarter" idx="2"/>
          </p:nvPr>
        </p:nvSpPr>
        <p:spPr>
          <a:prstGeom prst="rect">
            <a:avLst/>
          </a:prstGeom>
        </p:spPr>
        <p:txBody>
          <a:bodyPr/>
          <a:lstStyle/>
          <a:p>
            <a:fld id="{86CB4B4D-7CA3-9044-876B-883B54F8677D}" type="slidenum">
              <a:rPr/>
              <a:t>‹#›</a:t>
            </a:fld>
            <a:endParaRPr/>
          </a:p>
        </p:txBody>
      </p:sp>
      <p:sp>
        <p:nvSpPr>
          <p:cNvPr id="32" name="Shape 32"/>
          <p:cNvSpPr/>
          <p:nvPr/>
        </p:nvSpPr>
        <p:spPr>
          <a:xfrm>
            <a:off x="9502893" y="-23565"/>
            <a:ext cx="14864278" cy="13763130"/>
          </a:xfrm>
          <a:prstGeom prst="rect">
            <a:avLst/>
          </a:prstGeom>
          <a:solidFill>
            <a:srgbClr val="FFFFF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dirty="0"/>
          </a:p>
        </p:txBody>
      </p:sp>
      <p:sp>
        <p:nvSpPr>
          <p:cNvPr id="33" name="Shape 33"/>
          <p:cNvSpPr>
            <a:spLocks noGrp="1"/>
          </p:cNvSpPr>
          <p:nvPr>
            <p:ph type="title" hasCustomPrompt="1"/>
          </p:nvPr>
        </p:nvSpPr>
        <p:spPr>
          <a:xfrm>
            <a:off x="536547" y="501227"/>
            <a:ext cx="20724219" cy="2006601"/>
          </a:xfrm>
          <a:prstGeom prst="rect">
            <a:avLst/>
          </a:prstGeom>
        </p:spPr>
        <p:txBody>
          <a:bodyPr anchor="b"/>
          <a:lstStyle>
            <a:lvl1pPr algn="l">
              <a:defRPr>
                <a:latin typeface="PingFang SC Semibold"/>
                <a:ea typeface="PingFang SC Semibold"/>
                <a:cs typeface="PingFang SC Semibold"/>
                <a:sym typeface="PingFang SC Semibold"/>
              </a:defRPr>
            </a:lvl1pPr>
          </a:lstStyle>
          <a:p>
            <a:r>
              <a:rPr dirty="0"/>
              <a:t>标题文本</a:t>
            </a:r>
          </a:p>
        </p:txBody>
      </p:sp>
      <p:pic>
        <p:nvPicPr>
          <p:cNvPr id="13" name="图片 12" descr="F:\我的工作\过程文件\2018\7月\0731ppt\改\图\logo3.pnglogo3"/>
          <p:cNvPicPr>
            <a:picLocks noChangeAspect="1"/>
          </p:cNvPicPr>
          <p:nvPr userDrawn="1"/>
        </p:nvPicPr>
        <p:blipFill>
          <a:blip r:embed="rId3">
            <a:alphaModFix amt="80000"/>
          </a:blip>
          <a:srcRect/>
          <a:stretch>
            <a:fillRect/>
          </a:stretch>
        </p:blipFill>
        <p:spPr>
          <a:xfrm>
            <a:off x="16844139" y="290476"/>
            <a:ext cx="7057390" cy="608965"/>
          </a:xfrm>
          <a:prstGeom prst="rect">
            <a:avLst/>
          </a:prstGeom>
        </p:spPr>
      </p:pic>
      <p:sp>
        <p:nvSpPr>
          <p:cNvPr id="11" name="Shape 203"/>
          <p:cNvSpPr>
            <a:spLocks noGrp="1"/>
          </p:cNvSpPr>
          <p:nvPr userDrawn="1"/>
        </p:nvSpPr>
        <p:spPr>
          <a:xfrm>
            <a:off x="14831098"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60000"/>
                    <a:lumOff val="40000"/>
                  </a:schemeClr>
                </a:solidFill>
                <a:latin typeface="+mj-ea"/>
                <a:ea typeface="+mj-ea"/>
              </a:rPr>
              <a:t>hosted by</a:t>
            </a:r>
            <a:endParaRPr lang="zh-CN" altLang="zh-CN" sz="3400" b="1" dirty="0">
              <a:solidFill>
                <a:schemeClr val="tx1">
                  <a:lumMod val="60000"/>
                  <a:lumOff val="40000"/>
                </a:schemeClr>
              </a:solidFill>
              <a:latin typeface="+mj-ea"/>
              <a:ea typeface="+mj-ea"/>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章节页">
    <p:spTree>
      <p:nvGrpSpPr>
        <p:cNvPr id="1" name=""/>
        <p:cNvGrpSpPr/>
        <p:nvPr/>
      </p:nvGrpSpPr>
      <p:grpSpPr>
        <a:xfrm>
          <a:off x="0" y="0"/>
          <a:ext cx="0" cy="0"/>
          <a:chOff x="0" y="0"/>
          <a:chExt cx="0" cy="0"/>
        </a:xfrm>
      </p:grpSpPr>
      <p:pic>
        <p:nvPicPr>
          <p:cNvPr id="4" name="图片 3" descr="F:\我的工作\过程文件\2018\7月\0731ppt\改\图\图片1.jpg图片1"/>
          <p:cNvPicPr>
            <a:picLocks noChangeAspect="1"/>
          </p:cNvPicPr>
          <p:nvPr userDrawn="1"/>
        </p:nvPicPr>
        <p:blipFill>
          <a:blip r:embed="rId2"/>
          <a:srcRect/>
          <a:stretch>
            <a:fillRect/>
          </a:stretch>
        </p:blipFill>
        <p:spPr>
          <a:xfrm>
            <a:off x="0" y="-27622"/>
            <a:ext cx="24384000" cy="13771245"/>
          </a:xfrm>
          <a:prstGeom prst="rect">
            <a:avLst/>
          </a:prstGeom>
        </p:spPr>
      </p:pic>
      <p:sp>
        <p:nvSpPr>
          <p:cNvPr id="43" name="Shape 43"/>
          <p:cNvSpPr>
            <a:spLocks noGrp="1"/>
          </p:cNvSpPr>
          <p:nvPr>
            <p:ph type="title" hasCustomPrompt="1"/>
          </p:nvPr>
        </p:nvSpPr>
        <p:spPr>
          <a:xfrm>
            <a:off x="3984728" y="6895718"/>
            <a:ext cx="17506158" cy="3769123"/>
          </a:xfrm>
          <a:prstGeom prst="rect">
            <a:avLst/>
          </a:prstGeom>
        </p:spPr>
        <p:txBody>
          <a:bodyPr anchor="b"/>
          <a:lstStyle>
            <a:lvl1pPr algn="l">
              <a:defRPr sz="10000"/>
            </a:lvl1pPr>
          </a:lstStyle>
          <a:p>
            <a:r>
              <a:t>标题文本</a:t>
            </a:r>
          </a:p>
        </p:txBody>
      </p:sp>
      <p:sp>
        <p:nvSpPr>
          <p:cNvPr id="10" name="Shape 3"/>
          <p:cNvSpPr/>
          <p:nvPr userDrawn="1"/>
        </p:nvSpPr>
        <p:spPr>
          <a:xfrm>
            <a:off x="750359" y="1312946"/>
            <a:ext cx="22754126" cy="11628489"/>
          </a:xfrm>
          <a:prstGeom prst="rect">
            <a:avLst/>
          </a:prstGeom>
          <a:solidFill>
            <a:schemeClr val="bg2">
              <a:lumMod val="10000"/>
              <a:alpha val="30000"/>
            </a:schemeClr>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44" name="Shape 44"/>
          <p:cNvSpPr>
            <a:spLocks noGrp="1"/>
          </p:cNvSpPr>
          <p:nvPr>
            <p:ph type="body" sz="quarter" idx="1" hasCustomPrompt="1"/>
          </p:nvPr>
        </p:nvSpPr>
        <p:spPr>
          <a:xfrm>
            <a:off x="4630519" y="5839339"/>
            <a:ext cx="17506158" cy="1587501"/>
          </a:xfrm>
          <a:prstGeom prst="rect">
            <a:avLst/>
          </a:prstGeom>
        </p:spPr>
        <p:txBody>
          <a:bodyPr anchor="t"/>
          <a:lstStyle>
            <a:lvl1pPr marL="0" indent="0">
              <a:spcBef>
                <a:spcPts val="0"/>
              </a:spcBef>
              <a:buSzTx/>
              <a:buNone/>
              <a:defRPr sz="5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vl2pPr marL="0" indent="228600">
              <a:spcBef>
                <a:spcPts val="0"/>
              </a:spcBef>
              <a:buSzTx/>
              <a:buNone/>
              <a:defRPr sz="5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2pPr>
            <a:lvl3pPr marL="0" indent="457200">
              <a:spcBef>
                <a:spcPts val="0"/>
              </a:spcBef>
              <a:buSzTx/>
              <a:buNone/>
              <a:defRPr sz="5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3pPr>
            <a:lvl4pPr marL="0" indent="685800">
              <a:spcBef>
                <a:spcPts val="0"/>
              </a:spcBef>
              <a:buSzTx/>
              <a:buNone/>
              <a:defRPr sz="5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4pPr>
            <a:lvl5pPr marL="0" indent="914400">
              <a:spcBef>
                <a:spcPts val="0"/>
              </a:spcBef>
              <a:buSzTx/>
              <a:buNone/>
              <a:defRPr sz="5000">
                <a:solidFill>
                  <a:srgbClr val="DCDEE0"/>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47" name="Shape 47"/>
          <p:cNvSpPr>
            <a:spLocks noGrp="1"/>
          </p:cNvSpPr>
          <p:nvPr>
            <p:ph type="body" sz="quarter" idx="13" hasCustomPrompt="1"/>
          </p:nvPr>
        </p:nvSpPr>
        <p:spPr>
          <a:xfrm>
            <a:off x="961408" y="5913604"/>
            <a:ext cx="3110227" cy="3026470"/>
          </a:xfrm>
          <a:prstGeom prst="rect">
            <a:avLst/>
          </a:prstGeom>
        </p:spPr>
        <p:txBody>
          <a:bodyPr wrap="none">
            <a:spAutoFit/>
          </a:bodyPr>
          <a:lstStyle>
            <a:lvl1pPr marL="0" indent="0">
              <a:spcBef>
                <a:spcPts val="0"/>
              </a:spcBef>
              <a:buSzTx/>
              <a:buNone/>
              <a:defRPr sz="19000">
                <a:solidFill>
                  <a:schemeClr val="bg2"/>
                </a:solidFill>
                <a:latin typeface="Futura"/>
                <a:ea typeface="Futura"/>
                <a:cs typeface="Futura"/>
                <a:sym typeface="Futura"/>
              </a:defRPr>
            </a:lvl1pPr>
          </a:lstStyle>
          <a:p>
            <a:r>
              <a:rPr dirty="0"/>
              <a:t>01</a:t>
            </a:r>
          </a:p>
        </p:txBody>
      </p:sp>
      <p:pic>
        <p:nvPicPr>
          <p:cNvPr id="2" name="图片 1" descr="F:\我的工作\过程文件\2018\7月\0731ppt\改\图\logo.pnglogo"/>
          <p:cNvPicPr>
            <a:picLocks noChangeAspect="1"/>
          </p:cNvPicPr>
          <p:nvPr userDrawn="1"/>
        </p:nvPicPr>
        <p:blipFill>
          <a:blip r:embed="rId3">
            <a:alphaModFix amt="80000"/>
          </a:blip>
          <a:srcRect/>
          <a:stretch>
            <a:fillRect/>
          </a:stretch>
        </p:blipFill>
        <p:spPr>
          <a:xfrm>
            <a:off x="16844139" y="290476"/>
            <a:ext cx="7057390" cy="608965"/>
          </a:xfrm>
          <a:prstGeom prst="rect">
            <a:avLst/>
          </a:prstGeom>
        </p:spPr>
      </p:pic>
      <p:sp>
        <p:nvSpPr>
          <p:cNvPr id="9" name="Shape 203"/>
          <p:cNvSpPr>
            <a:spLocks noGrp="1"/>
          </p:cNvSpPr>
          <p:nvPr userDrawn="1"/>
        </p:nvSpPr>
        <p:spPr>
          <a:xfrm>
            <a:off x="14831098"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60000"/>
                    <a:lumOff val="40000"/>
                  </a:schemeClr>
                </a:solidFill>
                <a:latin typeface="+mj-ea"/>
                <a:ea typeface="+mj-ea"/>
              </a:rPr>
              <a:t>hosted by</a:t>
            </a:r>
            <a:endParaRPr lang="zh-CN" altLang="zh-CN" sz="3400" b="1" dirty="0">
              <a:solidFill>
                <a:schemeClr val="tx1">
                  <a:lumMod val="60000"/>
                  <a:lumOff val="40000"/>
                </a:schemeClr>
              </a:solidFill>
              <a:latin typeface="+mj-ea"/>
              <a:ea typeface="+mj-ea"/>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
        <p:nvSpPr>
          <p:cNvPr id="55" name="Shape 55"/>
          <p:cNvSpPr>
            <a:spLocks noGrp="1"/>
          </p:cNvSpPr>
          <p:nvPr>
            <p:ph type="body" sz="quarter" idx="13" hasCustomPrompt="1"/>
          </p:nvPr>
        </p:nvSpPr>
        <p:spPr>
          <a:xfrm>
            <a:off x="609477" y="304121"/>
            <a:ext cx="14007145" cy="1124248"/>
          </a:xfrm>
          <a:prstGeom prst="rect">
            <a:avLst/>
          </a:prstGeom>
        </p:spPr>
        <p:txBody>
          <a:bodyPr anchor="b"/>
          <a:lstStyle>
            <a:lvl1pPr marL="0" indent="0">
              <a:spcBef>
                <a:spcPts val="0"/>
              </a:spcBef>
              <a:buSzTx/>
              <a:buNone/>
              <a:defRPr sz="5600">
                <a:solidFill>
                  <a:srgbClr val="E34343"/>
                </a:solidFill>
              </a:defRPr>
            </a:lvl1pPr>
          </a:lstStyle>
          <a:p>
            <a:r>
              <a:rPr lang="en-US" altLang="zh-CN" dirty="0">
                <a:solidFill>
                  <a:srgbClr val="DC1313"/>
                </a:solidFill>
                <a:sym typeface="+mn-ea"/>
              </a:rPr>
              <a:t>Add the title</a:t>
            </a:r>
          </a:p>
        </p:txBody>
      </p:sp>
      <p:sp>
        <p:nvSpPr>
          <p:cNvPr id="56" name="Shape 56"/>
          <p:cNvSpPr>
            <a:spLocks noGrp="1"/>
          </p:cNvSpPr>
          <p:nvPr>
            <p:ph type="body" sz="quarter" idx="14" hasCustomPrompt="1"/>
          </p:nvPr>
        </p:nvSpPr>
        <p:spPr>
          <a:xfrm>
            <a:off x="609477" y="1479885"/>
            <a:ext cx="14007145" cy="904083"/>
          </a:xfrm>
          <a:prstGeom prst="rect">
            <a:avLst/>
          </a:prstGeom>
        </p:spPr>
        <p:txBody>
          <a:bodyPr anchor="t"/>
          <a:lstStyle>
            <a:lvl1pPr marL="0" indent="0">
              <a:spcBef>
                <a:spcPts val="0"/>
              </a:spcBef>
              <a:buSzTx/>
              <a:buNone/>
              <a:defRPr sz="36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r>
              <a:rPr dirty="0"/>
              <a:t>Subtitle Text</a:t>
            </a:r>
          </a:p>
        </p:txBody>
      </p:sp>
      <p:sp>
        <p:nvSpPr>
          <p:cNvPr id="57" name="Shape 57"/>
          <p:cNvSpPr/>
          <p:nvPr userDrawn="1"/>
        </p:nvSpPr>
        <p:spPr>
          <a:xfrm>
            <a:off x="3175" y="244360"/>
            <a:ext cx="395690" cy="13707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2"/>
                </a:lnTo>
                <a:lnTo>
                  <a:pt x="0" y="0"/>
                </a:lnTo>
                <a:close/>
              </a:path>
            </a:pathLst>
          </a:cu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58" name="Shape 58"/>
          <p:cNvSpPr/>
          <p:nvPr userDrawn="1"/>
        </p:nvSpPr>
        <p:spPr>
          <a:xfrm>
            <a:off x="23567262" y="12977167"/>
            <a:ext cx="102592" cy="461665"/>
          </a:xfrm>
          <a:prstGeom prst="rect">
            <a:avLst/>
          </a:prstGeom>
          <a:ln w="12700">
            <a:miter lim="400000"/>
          </a:ln>
        </p:spPr>
        <p:txBody>
          <a:bodyPr wrap="none" lIns="50800" tIns="50800" rIns="50800" bIns="50800" anchor="ctr">
            <a:spAutoFit/>
          </a:bodyPr>
          <a:lstStyle>
            <a:lvl1pPr algn="r">
              <a:lnSpc>
                <a:spcPct val="120000"/>
              </a:lnSpc>
              <a:spcBef>
                <a:spcPts val="4500"/>
              </a:spcBef>
              <a:defRPr sz="2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endParaRPr dirty="0"/>
          </a:p>
        </p:txBody>
      </p:sp>
      <p:sp>
        <p:nvSpPr>
          <p:cNvPr id="59" name="Shape 59"/>
          <p:cNvSpPr>
            <a:spLocks noGrp="1"/>
          </p:cNvSpPr>
          <p:nvPr>
            <p:ph type="sldNum" sz="quarter" idx="2"/>
          </p:nvPr>
        </p:nvSpPr>
        <p:spPr>
          <a:xfrm>
            <a:off x="12134354" y="13081000"/>
            <a:ext cx="445526" cy="471924"/>
          </a:xfrm>
          <a:prstGeom prst="rect">
            <a:avLst/>
          </a:prstGeom>
        </p:spPr>
        <p:txBody>
          <a:bodyPr/>
          <a:lstStyle/>
          <a:p>
            <a:fld id="{86CB4B4D-7CA3-9044-876B-883B54F8677D}" type="slidenum">
              <a:rPr/>
              <a:t>‹#›</a:t>
            </a:fld>
            <a:endParaRPr dirty="0"/>
          </a:p>
        </p:txBody>
      </p:sp>
      <p:pic>
        <p:nvPicPr>
          <p:cNvPr id="2" name="图片 1" descr="F:\我的工作\过程文件\2018\7月\0731ppt\改\图\logo3.pnglogo3"/>
          <p:cNvPicPr>
            <a:picLocks noChangeAspect="1"/>
          </p:cNvPicPr>
          <p:nvPr userDrawn="1"/>
        </p:nvPicPr>
        <p:blipFill>
          <a:blip r:embed="rId2">
            <a:alphaModFix amt="80000"/>
          </a:blip>
          <a:srcRect/>
          <a:stretch>
            <a:fillRect/>
          </a:stretch>
        </p:blipFill>
        <p:spPr>
          <a:xfrm>
            <a:off x="16844139" y="290476"/>
            <a:ext cx="7057390" cy="608965"/>
          </a:xfrm>
          <a:prstGeom prst="rect">
            <a:avLst/>
          </a:prstGeom>
        </p:spPr>
      </p:pic>
      <p:sp>
        <p:nvSpPr>
          <p:cNvPr id="11" name="文本占位符 10"/>
          <p:cNvSpPr>
            <a:spLocks noGrp="1"/>
          </p:cNvSpPr>
          <p:nvPr>
            <p:ph type="body" sz="quarter" idx="15"/>
          </p:nvPr>
        </p:nvSpPr>
        <p:spPr>
          <a:xfrm>
            <a:off x="934505" y="3090863"/>
            <a:ext cx="22428128" cy="9394022"/>
          </a:xfrm>
        </p:spPr>
        <p:txBody>
          <a:bodyPr vert="horz" anchor="t"/>
          <a:lstStyle>
            <a:lvl1pPr marL="513080" indent="-513080">
              <a:buFont typeface="Wingdings" charset="2"/>
              <a:buChar char="²"/>
              <a:defRPr>
                <a:solidFill>
                  <a:srgbClr val="292C30"/>
                </a:solidFill>
              </a:defRPr>
            </a:lvl1pPr>
            <a:lvl2pPr marL="1148080" indent="-513080">
              <a:buFont typeface="Wingdings" charset="2"/>
              <a:buChar char=""/>
              <a:defRPr>
                <a:solidFill>
                  <a:srgbClr val="292C30"/>
                </a:solidFill>
              </a:defRPr>
            </a:lvl2pPr>
            <a:lvl3pPr>
              <a:defRPr>
                <a:solidFill>
                  <a:srgbClr val="292C30"/>
                </a:solidFill>
              </a:defRPr>
            </a:lvl3pPr>
            <a:lvl4pPr>
              <a:defRPr>
                <a:solidFill>
                  <a:srgbClr val="292C30"/>
                </a:solidFill>
              </a:defRPr>
            </a:lvl4pPr>
            <a:lvl5pPr>
              <a:defRPr>
                <a:solidFill>
                  <a:srgbClr val="292C30"/>
                </a:solidFil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Shape 203"/>
          <p:cNvSpPr>
            <a:spLocks noGrp="1"/>
          </p:cNvSpPr>
          <p:nvPr userDrawn="1"/>
        </p:nvSpPr>
        <p:spPr>
          <a:xfrm>
            <a:off x="14831098"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60000"/>
                    <a:lumOff val="40000"/>
                  </a:schemeClr>
                </a:solidFill>
                <a:latin typeface="+mj-ea"/>
                <a:ea typeface="+mj-ea"/>
              </a:rPr>
              <a:t>hosted by</a:t>
            </a:r>
            <a:endParaRPr lang="zh-CN" altLang="zh-CN" sz="3400" b="1" dirty="0">
              <a:solidFill>
                <a:schemeClr val="tx1">
                  <a:lumMod val="60000"/>
                  <a:lumOff val="40000"/>
                </a:schemeClr>
              </a:solidFill>
              <a:latin typeface="+mj-ea"/>
              <a:ea typeface="+mj-e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空白页2 ">
    <p:spTree>
      <p:nvGrpSpPr>
        <p:cNvPr id="1" name=""/>
        <p:cNvGrpSpPr/>
        <p:nvPr/>
      </p:nvGrpSpPr>
      <p:grpSpPr>
        <a:xfrm>
          <a:off x="0" y="0"/>
          <a:ext cx="0" cy="0"/>
          <a:chOff x="0" y="0"/>
          <a:chExt cx="0" cy="0"/>
        </a:xfrm>
      </p:grpSpPr>
      <p:sp>
        <p:nvSpPr>
          <p:cNvPr id="67" name="Shape 67"/>
          <p:cNvSpPr>
            <a:spLocks noGrp="1"/>
          </p:cNvSpPr>
          <p:nvPr>
            <p:ph type="body" sz="quarter" idx="14" hasCustomPrompt="1"/>
          </p:nvPr>
        </p:nvSpPr>
        <p:spPr>
          <a:xfrm>
            <a:off x="647700" y="6759494"/>
            <a:ext cx="10275987" cy="1587501"/>
          </a:xfrm>
          <a:prstGeom prst="rect">
            <a:avLst/>
          </a:prstGeom>
        </p:spPr>
        <p:txBody>
          <a:bodyPr anchor="t"/>
          <a:lstStyle>
            <a:lvl1pPr marL="0" indent="0">
              <a:spcBef>
                <a:spcPts val="0"/>
              </a:spcBef>
              <a:buSzTx/>
              <a:buNone/>
              <a:defRPr sz="36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r>
              <a:rPr dirty="0"/>
              <a:t>Subtitle Text</a:t>
            </a:r>
          </a:p>
        </p:txBody>
      </p:sp>
      <p:sp>
        <p:nvSpPr>
          <p:cNvPr id="68" name="Shape 68"/>
          <p:cNvSpPr/>
          <p:nvPr userDrawn="1"/>
        </p:nvSpPr>
        <p:spPr>
          <a:xfrm>
            <a:off x="3175" y="5552960"/>
            <a:ext cx="395690" cy="13707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2"/>
                </a:lnTo>
                <a:lnTo>
                  <a:pt x="0" y="0"/>
                </a:lnTo>
                <a:close/>
              </a:path>
            </a:pathLst>
          </a:custGeom>
          <a:gradFill>
            <a:gsLst>
              <a:gs pos="0">
                <a:schemeClr val="accent1">
                  <a:hueOff val="-78757"/>
                  <a:satOff val="2397"/>
                  <a:lumOff val="10536"/>
                </a:schemeClr>
              </a:gs>
              <a:gs pos="99985">
                <a:schemeClr val="accent1">
                  <a:hueOff val="-1041933"/>
                  <a:satOff val="1264"/>
                  <a:lumOff val="16800"/>
                </a:schemeClr>
              </a:gs>
            </a:gsLst>
          </a:gra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69" name="Shape 69"/>
          <p:cNvSpPr/>
          <p:nvPr userDrawn="1"/>
        </p:nvSpPr>
        <p:spPr>
          <a:xfrm>
            <a:off x="23567262" y="12977167"/>
            <a:ext cx="102592" cy="461665"/>
          </a:xfrm>
          <a:prstGeom prst="rect">
            <a:avLst/>
          </a:prstGeom>
          <a:ln w="12700">
            <a:miter lim="400000"/>
          </a:ln>
        </p:spPr>
        <p:txBody>
          <a:bodyPr wrap="none" lIns="50800" tIns="50800" rIns="50800" bIns="50800" anchor="ctr">
            <a:spAutoFit/>
          </a:bodyPr>
          <a:lstStyle>
            <a:lvl1pPr algn="r">
              <a:lnSpc>
                <a:spcPct val="120000"/>
              </a:lnSpc>
              <a:spcBef>
                <a:spcPts val="4500"/>
              </a:spcBef>
              <a:defRPr sz="2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endParaRPr dirty="0"/>
          </a:p>
        </p:txBody>
      </p:sp>
      <p:sp>
        <p:nvSpPr>
          <p:cNvPr id="70" name="Shape 70"/>
          <p:cNvSpPr>
            <a:spLocks noGrp="1"/>
          </p:cNvSpPr>
          <p:nvPr>
            <p:ph type="sldNum" sz="quarter" idx="2"/>
          </p:nvPr>
        </p:nvSpPr>
        <p:spPr>
          <a:prstGeom prst="rect">
            <a:avLst/>
          </a:prstGeom>
        </p:spPr>
        <p:txBody>
          <a:bodyPr/>
          <a:lstStyle/>
          <a:p>
            <a:fld id="{86CB4B4D-7CA3-9044-876B-883B54F8677D}" type="slidenum">
              <a:rPr/>
              <a:t>‹#›</a:t>
            </a:fld>
            <a:endParaRPr/>
          </a:p>
        </p:txBody>
      </p:sp>
      <p:sp>
        <p:nvSpPr>
          <p:cNvPr id="9" name="Shape 57"/>
          <p:cNvSpPr/>
          <p:nvPr userDrawn="1"/>
        </p:nvSpPr>
        <p:spPr>
          <a:xfrm>
            <a:off x="-6961" y="5552960"/>
            <a:ext cx="395690" cy="13707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2"/>
                </a:lnTo>
                <a:lnTo>
                  <a:pt x="0" y="0"/>
                </a:lnTo>
                <a:close/>
              </a:path>
            </a:pathLst>
          </a:cu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pic>
        <p:nvPicPr>
          <p:cNvPr id="2" name="图片 1" descr="F:\我的工作\过程文件\2018\7月\0731ppt\改\图\logo3.pnglogo3"/>
          <p:cNvPicPr>
            <a:picLocks noChangeAspect="1"/>
          </p:cNvPicPr>
          <p:nvPr userDrawn="1"/>
        </p:nvPicPr>
        <p:blipFill>
          <a:blip r:embed="rId2">
            <a:alphaModFix amt="80000"/>
          </a:blip>
          <a:srcRect/>
          <a:stretch>
            <a:fillRect/>
          </a:stretch>
        </p:blipFill>
        <p:spPr>
          <a:xfrm>
            <a:off x="16844139" y="290476"/>
            <a:ext cx="7057390" cy="608965"/>
          </a:xfrm>
          <a:prstGeom prst="rect">
            <a:avLst/>
          </a:prstGeom>
        </p:spPr>
      </p:pic>
      <p:sp>
        <p:nvSpPr>
          <p:cNvPr id="4" name="文本占位符 3"/>
          <p:cNvSpPr>
            <a:spLocks noGrp="1"/>
          </p:cNvSpPr>
          <p:nvPr>
            <p:ph type="body" sz="quarter" idx="15" hasCustomPrompt="1"/>
          </p:nvPr>
        </p:nvSpPr>
        <p:spPr>
          <a:xfrm>
            <a:off x="647700" y="4529138"/>
            <a:ext cx="10275888" cy="2230437"/>
          </a:xfrm>
        </p:spPr>
        <p:txBody>
          <a:bodyPr vert="horz">
            <a:normAutofit/>
          </a:bodyPr>
          <a:lstStyle>
            <a:lvl1pPr marL="0" indent="0">
              <a:buNone/>
              <a:defRPr sz="5600">
                <a:solidFill>
                  <a:srgbClr val="E34343"/>
                </a:solidFill>
              </a:defRPr>
            </a:lvl1pPr>
          </a:lstStyle>
          <a:p>
            <a:pPr lvl="0"/>
            <a:r>
              <a:rPr kumimoji="1" lang="en-US" altLang="zh-CN" dirty="0"/>
              <a:t>Add the title</a:t>
            </a:r>
            <a:endParaRPr kumimoji="1" lang="zh-CN" altLang="en-US" dirty="0"/>
          </a:p>
        </p:txBody>
      </p:sp>
      <p:sp>
        <p:nvSpPr>
          <p:cNvPr id="11" name="Shape 203"/>
          <p:cNvSpPr>
            <a:spLocks noGrp="1"/>
          </p:cNvSpPr>
          <p:nvPr userDrawn="1"/>
        </p:nvSpPr>
        <p:spPr>
          <a:xfrm>
            <a:off x="14831098"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60000"/>
                    <a:lumOff val="40000"/>
                  </a:schemeClr>
                </a:solidFill>
                <a:latin typeface="+mj-ea"/>
                <a:ea typeface="+mj-ea"/>
              </a:rPr>
              <a:t>hosted by</a:t>
            </a:r>
            <a:endParaRPr lang="zh-CN" altLang="zh-CN" sz="3400" b="1" dirty="0">
              <a:solidFill>
                <a:schemeClr val="tx1">
                  <a:lumMod val="60000"/>
                  <a:lumOff val="40000"/>
                </a:schemeClr>
              </a:solidFill>
              <a:latin typeface="+mj-ea"/>
              <a:ea typeface="+mj-e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文本页">
    <p:spTree>
      <p:nvGrpSpPr>
        <p:cNvPr id="1" name=""/>
        <p:cNvGrpSpPr/>
        <p:nvPr/>
      </p:nvGrpSpPr>
      <p:grpSpPr>
        <a:xfrm>
          <a:off x="0" y="0"/>
          <a:ext cx="0" cy="0"/>
          <a:chOff x="0" y="0"/>
          <a:chExt cx="0" cy="0"/>
        </a:xfrm>
      </p:grpSpPr>
      <p:sp>
        <p:nvSpPr>
          <p:cNvPr id="77" name="Shape 77"/>
          <p:cNvSpPr>
            <a:spLocks noGrp="1"/>
          </p:cNvSpPr>
          <p:nvPr>
            <p:ph type="body" sz="quarter" idx="13" hasCustomPrompt="1"/>
          </p:nvPr>
        </p:nvSpPr>
        <p:spPr>
          <a:xfrm>
            <a:off x="609477" y="304121"/>
            <a:ext cx="13456027" cy="1124248"/>
          </a:xfrm>
          <a:prstGeom prst="rect">
            <a:avLst/>
          </a:prstGeom>
        </p:spPr>
        <p:txBody>
          <a:bodyPr anchor="b"/>
          <a:lstStyle>
            <a:lvl1pPr marL="0" indent="0">
              <a:spcBef>
                <a:spcPts val="0"/>
              </a:spcBef>
              <a:buSzTx/>
              <a:buNone/>
              <a:defRPr sz="5600"/>
            </a:lvl1pPr>
          </a:lstStyle>
          <a:p>
            <a:r>
              <a:t>这里添加标题内容</a:t>
            </a:r>
          </a:p>
        </p:txBody>
      </p:sp>
      <p:sp>
        <p:nvSpPr>
          <p:cNvPr id="78" name="Shape 78"/>
          <p:cNvSpPr>
            <a:spLocks noGrp="1"/>
          </p:cNvSpPr>
          <p:nvPr>
            <p:ph type="body" sz="quarter" idx="14" hasCustomPrompt="1"/>
          </p:nvPr>
        </p:nvSpPr>
        <p:spPr>
          <a:xfrm>
            <a:off x="609477" y="1264218"/>
            <a:ext cx="9403557" cy="904083"/>
          </a:xfrm>
          <a:prstGeom prst="rect">
            <a:avLst/>
          </a:prstGeom>
        </p:spPr>
        <p:txBody>
          <a:bodyPr anchor="t"/>
          <a:lstStyle>
            <a:lvl1pPr marL="0" indent="0">
              <a:spcBef>
                <a:spcPts val="0"/>
              </a:spcBef>
              <a:buSzTx/>
              <a:buNone/>
              <a:defRPr sz="36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r>
              <a:t>Subtitle Text</a:t>
            </a:r>
          </a:p>
        </p:txBody>
      </p:sp>
      <p:sp>
        <p:nvSpPr>
          <p:cNvPr id="79" name="Shape 79"/>
          <p:cNvSpPr/>
          <p:nvPr userDrawn="1"/>
        </p:nvSpPr>
        <p:spPr>
          <a:xfrm>
            <a:off x="3175" y="244360"/>
            <a:ext cx="395690" cy="13707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2"/>
                </a:lnTo>
                <a:lnTo>
                  <a:pt x="0" y="0"/>
                </a:lnTo>
                <a:close/>
              </a:path>
            </a:pathLst>
          </a:custGeom>
          <a:gradFill>
            <a:gsLst>
              <a:gs pos="0">
                <a:schemeClr val="accent1">
                  <a:hueOff val="-78757"/>
                  <a:satOff val="2397"/>
                  <a:lumOff val="10536"/>
                </a:schemeClr>
              </a:gs>
              <a:gs pos="99985">
                <a:schemeClr val="accent1">
                  <a:hueOff val="-1041933"/>
                  <a:satOff val="1264"/>
                  <a:lumOff val="16800"/>
                </a:schemeClr>
              </a:gs>
            </a:gsLst>
          </a:gra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80" name="Shape 80"/>
          <p:cNvSpPr>
            <a:spLocks noGrp="1"/>
          </p:cNvSpPr>
          <p:nvPr>
            <p:ph type="body" sz="half" idx="15" hasCustomPrompt="1"/>
          </p:nvPr>
        </p:nvSpPr>
        <p:spPr>
          <a:xfrm>
            <a:off x="1320677" y="2949987"/>
            <a:ext cx="10277278" cy="7044830"/>
          </a:xfrm>
          <a:prstGeom prst="rect">
            <a:avLst/>
          </a:prstGeom>
        </p:spPr>
        <p:txBody>
          <a:bodyPr anchor="b"/>
          <a:lstStyle/>
          <a:p>
            <a:pPr>
              <a:spcBef>
                <a:spcPts val="5900"/>
              </a:spcBef>
            </a:pPr>
            <a:r>
              <a:t>这里添加内容一</a:t>
            </a:r>
          </a:p>
          <a:p>
            <a:pPr>
              <a:spcBef>
                <a:spcPts val="5900"/>
              </a:spcBef>
            </a:pPr>
            <a:r>
              <a:t>这里添加内容二</a:t>
            </a:r>
          </a:p>
          <a:p>
            <a:pPr>
              <a:spcBef>
                <a:spcPts val="5900"/>
              </a:spcBef>
            </a:pPr>
            <a:r>
              <a:t>这里添加内容三</a:t>
            </a:r>
          </a:p>
          <a:p>
            <a:pPr>
              <a:spcBef>
                <a:spcPts val="5900"/>
              </a:spcBef>
            </a:pPr>
            <a:r>
              <a:t>这里添加内容四</a:t>
            </a:r>
          </a:p>
          <a:p>
            <a:pPr>
              <a:spcBef>
                <a:spcPts val="5900"/>
              </a:spcBef>
            </a:pPr>
            <a:r>
              <a:t>这里添加内容五</a:t>
            </a:r>
          </a:p>
        </p:txBody>
      </p:sp>
      <p:sp>
        <p:nvSpPr>
          <p:cNvPr id="81" name="Shape 81"/>
          <p:cNvSpPr/>
          <p:nvPr userDrawn="1"/>
        </p:nvSpPr>
        <p:spPr>
          <a:xfrm>
            <a:off x="13538077" y="2918535"/>
            <a:ext cx="6787556" cy="904082"/>
          </a:xfrm>
          <a:prstGeom prst="rect">
            <a:avLst/>
          </a:prstGeom>
          <a:ln w="12700">
            <a:miter lim="400000"/>
          </a:ln>
        </p:spPr>
        <p:txBody>
          <a:bodyPr lIns="50800" tIns="50800" rIns="50800" bIns="50800" anchor="b">
            <a:normAutofit/>
          </a:bodyPr>
          <a:lstStyle>
            <a:lvl1pPr>
              <a:spcBef>
                <a:spcPts val="5900"/>
              </a:spcBef>
              <a:defRPr sz="4200"/>
            </a:lvl1pPr>
          </a:lstStyle>
          <a:p>
            <a:r>
              <a:t>这里添加小标题</a:t>
            </a:r>
          </a:p>
        </p:txBody>
      </p:sp>
      <p:sp>
        <p:nvSpPr>
          <p:cNvPr id="82" name="Shape 82"/>
          <p:cNvSpPr/>
          <p:nvPr userDrawn="1"/>
        </p:nvSpPr>
        <p:spPr>
          <a:xfrm>
            <a:off x="13639677" y="4321587"/>
            <a:ext cx="9007278" cy="3234830"/>
          </a:xfrm>
          <a:prstGeom prst="rect">
            <a:avLst/>
          </a:prstGeom>
          <a:ln w="12700">
            <a:miter lim="400000"/>
          </a:ln>
        </p:spPr>
        <p:txBody>
          <a:bodyPr lIns="50800" tIns="50800" rIns="50800" bIns="50800" anchor="b">
            <a:normAutofit/>
          </a:bodyPr>
          <a:lstStyle/>
          <a:p>
            <a:pPr marL="366395" indent="-366395">
              <a:lnSpc>
                <a:spcPct val="120000"/>
              </a:lnSpc>
              <a:spcBef>
                <a:spcPts val="4500"/>
              </a:spcBef>
              <a:buSzPct val="75000"/>
              <a:buChar char="•"/>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pPr>
            <a:r>
              <a:rPr dirty="0"/>
              <a:t>这里添加内容一</a:t>
            </a:r>
          </a:p>
          <a:p>
            <a:pPr marL="366395" indent="-366395">
              <a:lnSpc>
                <a:spcPct val="120000"/>
              </a:lnSpc>
              <a:spcBef>
                <a:spcPts val="4500"/>
              </a:spcBef>
              <a:buSzPct val="75000"/>
              <a:buChar char="•"/>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pPr>
            <a:r>
              <a:rPr dirty="0"/>
              <a:t>这里添加内容二</a:t>
            </a:r>
          </a:p>
          <a:p>
            <a:pPr marL="366395" indent="-366395">
              <a:lnSpc>
                <a:spcPct val="120000"/>
              </a:lnSpc>
              <a:spcBef>
                <a:spcPts val="4500"/>
              </a:spcBef>
              <a:buSzPct val="75000"/>
              <a:buChar char="•"/>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pPr>
            <a:r>
              <a:rPr dirty="0"/>
              <a:t>这里添加内容三</a:t>
            </a:r>
          </a:p>
        </p:txBody>
      </p:sp>
      <p:sp>
        <p:nvSpPr>
          <p:cNvPr id="83" name="Shape 83"/>
          <p:cNvSpPr/>
          <p:nvPr userDrawn="1"/>
        </p:nvSpPr>
        <p:spPr>
          <a:xfrm>
            <a:off x="23567262" y="12977167"/>
            <a:ext cx="102592" cy="461665"/>
          </a:xfrm>
          <a:prstGeom prst="rect">
            <a:avLst/>
          </a:prstGeom>
          <a:ln w="12700">
            <a:miter lim="400000"/>
          </a:ln>
        </p:spPr>
        <p:txBody>
          <a:bodyPr wrap="none" lIns="50800" tIns="50800" rIns="50800" bIns="50800" anchor="ctr">
            <a:spAutoFit/>
          </a:bodyPr>
          <a:lstStyle>
            <a:lvl1pPr algn="r">
              <a:lnSpc>
                <a:spcPct val="120000"/>
              </a:lnSpc>
              <a:spcBef>
                <a:spcPts val="4500"/>
              </a:spcBef>
              <a:defRPr sz="2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endParaRPr dirty="0"/>
          </a:p>
        </p:txBody>
      </p:sp>
      <p:sp>
        <p:nvSpPr>
          <p:cNvPr id="84" name="Shape 84"/>
          <p:cNvSpPr>
            <a:spLocks noGrp="1"/>
          </p:cNvSpPr>
          <p:nvPr>
            <p:ph type="sldNum" sz="quarter" idx="2"/>
          </p:nvPr>
        </p:nvSpPr>
        <p:spPr>
          <a:prstGeom prst="rect">
            <a:avLst/>
          </a:prstGeom>
        </p:spPr>
        <p:txBody>
          <a:bodyPr/>
          <a:lstStyle/>
          <a:p>
            <a:fld id="{86CB4B4D-7CA3-9044-876B-883B54F8677D}" type="slidenum">
              <a:rPr/>
              <a:t>‹#›</a:t>
            </a:fld>
            <a:endParaRPr/>
          </a:p>
        </p:txBody>
      </p:sp>
      <p:sp>
        <p:nvSpPr>
          <p:cNvPr id="10" name="Shape 57"/>
          <p:cNvSpPr/>
          <p:nvPr userDrawn="1"/>
        </p:nvSpPr>
        <p:spPr>
          <a:xfrm>
            <a:off x="4893" y="267616"/>
            <a:ext cx="395690" cy="13707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2"/>
                </a:lnTo>
                <a:lnTo>
                  <a:pt x="0" y="0"/>
                </a:lnTo>
                <a:close/>
              </a:path>
            </a:pathLst>
          </a:custGeom>
          <a:solidFill>
            <a:srgbClr val="C82A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pic>
        <p:nvPicPr>
          <p:cNvPr id="2" name="图片 1" descr="F:\我的工作\过程文件\2018\7月\0731ppt\改\图\logo3.pnglogo3"/>
          <p:cNvPicPr>
            <a:picLocks noChangeAspect="1"/>
          </p:cNvPicPr>
          <p:nvPr userDrawn="1"/>
        </p:nvPicPr>
        <p:blipFill>
          <a:blip r:embed="rId2">
            <a:alphaModFix amt="80000"/>
          </a:blip>
          <a:srcRect/>
          <a:stretch>
            <a:fillRect/>
          </a:stretch>
        </p:blipFill>
        <p:spPr>
          <a:xfrm>
            <a:off x="16844139" y="290476"/>
            <a:ext cx="7057390" cy="608965"/>
          </a:xfrm>
          <a:prstGeom prst="rect">
            <a:avLst/>
          </a:prstGeom>
        </p:spPr>
      </p:pic>
      <p:sp>
        <p:nvSpPr>
          <p:cNvPr id="12" name="Shape 203"/>
          <p:cNvSpPr>
            <a:spLocks noGrp="1"/>
          </p:cNvSpPr>
          <p:nvPr userDrawn="1"/>
        </p:nvSpPr>
        <p:spPr>
          <a:xfrm>
            <a:off x="14831098"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60000"/>
                    <a:lumOff val="40000"/>
                  </a:schemeClr>
                </a:solidFill>
                <a:latin typeface="+mj-ea"/>
                <a:ea typeface="+mj-ea"/>
              </a:rPr>
              <a:t>hosted by</a:t>
            </a:r>
            <a:endParaRPr lang="zh-CN" altLang="zh-CN" sz="3400" b="1" dirty="0">
              <a:solidFill>
                <a:schemeClr val="tx1">
                  <a:lumMod val="60000"/>
                  <a:lumOff val="40000"/>
                </a:schemeClr>
              </a:solidFill>
              <a:latin typeface="+mj-ea"/>
              <a:ea typeface="+mj-ea"/>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51" name="Shape 151"/>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13" name="图片 12" descr="F:\我的工作\过程文件\2018\7月\0731ppt\改\图\logo2.pnglogo2"/>
          <p:cNvPicPr>
            <a:picLocks noChangeAspect="1"/>
          </p:cNvPicPr>
          <p:nvPr userDrawn="1"/>
        </p:nvPicPr>
        <p:blipFill>
          <a:blip r:embed="rId2">
            <a:alphaModFix amt="80000"/>
          </a:blip>
          <a:srcRect/>
          <a:stretch>
            <a:fillRect/>
          </a:stretch>
        </p:blipFill>
        <p:spPr>
          <a:xfrm>
            <a:off x="16844139" y="290401"/>
            <a:ext cx="7057390" cy="609115"/>
          </a:xfrm>
          <a:prstGeom prst="rect">
            <a:avLst/>
          </a:prstGeom>
        </p:spPr>
      </p:pic>
      <p:sp>
        <p:nvSpPr>
          <p:cNvPr id="4" name="Shape 203"/>
          <p:cNvSpPr>
            <a:spLocks noGrp="1"/>
          </p:cNvSpPr>
          <p:nvPr userDrawn="1"/>
        </p:nvSpPr>
        <p:spPr>
          <a:xfrm>
            <a:off x="14735250"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40000"/>
                    <a:lumOff val="60000"/>
                  </a:schemeClr>
                </a:solidFill>
                <a:latin typeface="+mj-ea"/>
                <a:ea typeface="+mj-ea"/>
              </a:rPr>
              <a:t>hosted by</a:t>
            </a:r>
            <a:endParaRPr lang="zh-CN" altLang="zh-CN" sz="3400" b="1" dirty="0">
              <a:solidFill>
                <a:schemeClr val="tx1">
                  <a:lumMod val="40000"/>
                  <a:lumOff val="60000"/>
                </a:schemeClr>
              </a:solidFill>
              <a:latin typeface="+mj-ea"/>
              <a:ea typeface="+mj-ea"/>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Shape 15"/>
          <p:cNvSpPr/>
          <p:nvPr userDrawn="1"/>
        </p:nvSpPr>
        <p:spPr>
          <a:xfrm>
            <a:off x="635" y="-23565"/>
            <a:ext cx="24384001" cy="13763130"/>
          </a:xfrm>
          <a:prstGeom prst="rect">
            <a:avLst/>
          </a:prstGeom>
          <a:blipFill rotWithShape="1">
            <a:blip r:embed="rId9"/>
            <a:stretch>
              <a:fillRect/>
            </a:stretch>
          </a:blip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3" name="Shape 3"/>
          <p:cNvSpPr/>
          <p:nvPr userDrawn="1"/>
        </p:nvSpPr>
        <p:spPr>
          <a:xfrm>
            <a:off x="814937" y="1312946"/>
            <a:ext cx="22754126" cy="11628489"/>
          </a:xfrm>
          <a:prstGeom prst="rect">
            <a:avLst/>
          </a:prstGeom>
          <a:solidFill>
            <a:schemeClr val="bg2">
              <a:lumMod val="10000"/>
              <a:alpha val="50000"/>
            </a:schemeClr>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4" name="Shape 4"/>
          <p:cNvSpPr/>
          <p:nvPr userDrawn="1"/>
        </p:nvSpPr>
        <p:spPr>
          <a:xfrm>
            <a:off x="3175" y="244360"/>
            <a:ext cx="395690" cy="13707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2"/>
                </a:lnTo>
                <a:lnTo>
                  <a:pt x="0" y="0"/>
                </a:lnTo>
                <a:close/>
              </a:path>
            </a:pathLst>
          </a:custGeom>
          <a:solidFill>
            <a:srgbClr val="92D8F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5" name="Shape 5"/>
          <p:cNvSpPr/>
          <p:nvPr userDrawn="1"/>
        </p:nvSpPr>
        <p:spPr>
          <a:xfrm>
            <a:off x="23567262" y="12977167"/>
            <a:ext cx="102592" cy="461665"/>
          </a:xfrm>
          <a:prstGeom prst="rect">
            <a:avLst/>
          </a:prstGeom>
          <a:ln w="12700">
            <a:miter lim="400000"/>
          </a:ln>
        </p:spPr>
        <p:txBody>
          <a:bodyPr wrap="none" lIns="50800" tIns="50800" rIns="50800" bIns="50800" anchor="ctr">
            <a:spAutoFit/>
          </a:bodyPr>
          <a:lstStyle>
            <a:lvl1pPr algn="r">
              <a:lnSpc>
                <a:spcPct val="120000"/>
              </a:lnSpc>
              <a:spcBef>
                <a:spcPts val="4500"/>
              </a:spcBef>
              <a:defRPr sz="2000">
                <a:solidFill>
                  <a:srgbClr val="FFFFFF"/>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endParaRPr dirty="0"/>
          </a:p>
        </p:txBody>
      </p:sp>
      <p:sp>
        <p:nvSpPr>
          <p:cNvPr id="6" name="Shape 6"/>
          <p:cNvSpPr>
            <a:spLocks noGrp="1"/>
          </p:cNvSpPr>
          <p:nvPr>
            <p:ph type="title"/>
          </p:nvPr>
        </p:nvSpPr>
        <p:spPr>
          <a:xfrm>
            <a:off x="1689100" y="1355994"/>
            <a:ext cx="21005800" cy="1882506"/>
          </a:xfrm>
          <a:prstGeom prst="rect">
            <a:avLst/>
          </a:prstGeom>
          <a:ln w="12700">
            <a:miter lim="400000"/>
          </a:ln>
        </p:spPr>
        <p:txBody>
          <a:bodyPr lIns="50800" tIns="50800" rIns="50800" bIns="50800" anchor="ctr">
            <a:normAutofit/>
          </a:bodyPr>
          <a:lstStyle/>
          <a:p>
            <a:r>
              <a:rPr dirty="0"/>
              <a:t>标题文本</a:t>
            </a:r>
          </a:p>
        </p:txBody>
      </p:sp>
      <p:sp>
        <p:nvSpPr>
          <p:cNvPr id="7" name="Shape 7"/>
          <p:cNvSpPr>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8" name="Shape 8"/>
          <p:cNvSpPr>
            <a:spLocks noGrp="1"/>
          </p:cNvSpPr>
          <p:nvPr>
            <p:ph type="sldNum" sz="quarter" idx="2"/>
          </p:nvPr>
        </p:nvSpPr>
        <p:spPr>
          <a:xfrm>
            <a:off x="12134354" y="13081000"/>
            <a:ext cx="102592" cy="471924"/>
          </a:xfrm>
          <a:prstGeom prst="rect">
            <a:avLst/>
          </a:prstGeom>
          <a:ln w="12700">
            <a:miter lim="400000"/>
          </a:ln>
        </p:spPr>
        <p:txBody>
          <a:bodyPr wrap="none" lIns="50800" tIns="50800" rIns="50800" bIns="50800">
            <a:spAutoFit/>
          </a:bodyPr>
          <a:lstStyle>
            <a:lvl1pPr algn="ctr">
              <a:defRPr sz="2400">
                <a:solidFill>
                  <a:srgbClr val="000000"/>
                </a:solidFill>
                <a:latin typeface="Helvetica Light"/>
                <a:ea typeface="Helvetica Light"/>
                <a:cs typeface="Helvetica Light"/>
                <a:sym typeface="Helvetica Light"/>
              </a:defRPr>
            </a:lvl1pPr>
          </a:lstStyle>
          <a:p>
            <a:endParaRPr dirty="0"/>
          </a:p>
        </p:txBody>
      </p:sp>
      <p:pic>
        <p:nvPicPr>
          <p:cNvPr id="9" name="图片 8" descr="F:\我的工作\过程文件\2018\7月\0731ppt\改\图\logo.pnglogo"/>
          <p:cNvPicPr>
            <a:picLocks noChangeAspect="1"/>
          </p:cNvPicPr>
          <p:nvPr userDrawn="1"/>
        </p:nvPicPr>
        <p:blipFill>
          <a:blip r:embed="rId10">
            <a:alphaModFix amt="80000"/>
          </a:blip>
          <a:srcRect/>
          <a:stretch>
            <a:fillRect/>
          </a:stretch>
        </p:blipFill>
        <p:spPr>
          <a:xfrm>
            <a:off x="16844139" y="290476"/>
            <a:ext cx="7057390" cy="608965"/>
          </a:xfrm>
          <a:prstGeom prst="rect">
            <a:avLst/>
          </a:prstGeom>
        </p:spPr>
      </p:pic>
      <p:sp>
        <p:nvSpPr>
          <p:cNvPr id="13" name="Shape 203"/>
          <p:cNvSpPr>
            <a:spLocks noGrp="1"/>
          </p:cNvSpPr>
          <p:nvPr userDrawn="1"/>
        </p:nvSpPr>
        <p:spPr>
          <a:xfrm>
            <a:off x="14831098" y="407377"/>
            <a:ext cx="2349422" cy="496094"/>
          </a:xfrm>
          <a:prstGeom prst="rect">
            <a:avLst/>
          </a:prstGeom>
          <a:ln w="12700">
            <a:miter lim="400000"/>
          </a:ln>
        </p:spPr>
        <p:txBody>
          <a:bodyPr lIns="50800" tIns="50800" rIns="50800" bIns="50800" anchor="b">
            <a:normAutofit fontScale="85000" lnSpcReduction="20000"/>
          </a:bodyPr>
          <a:lstStyle>
            <a:lvl1pPr marL="0" marR="0" indent="0" algn="l" defTabSz="825500" latinLnBrk="0">
              <a:lnSpc>
                <a:spcPct val="100000"/>
              </a:lnSpc>
              <a:spcBef>
                <a:spcPts val="0"/>
              </a:spcBef>
              <a:spcAft>
                <a:spcPts val="0"/>
              </a:spcAft>
              <a:buClrTx/>
              <a:buSzTx/>
              <a:buFontTx/>
              <a:buNone/>
              <a:defRPr sz="56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r>
              <a:rPr lang="en-US" altLang="zh-CN" sz="3400" b="1" dirty="0">
                <a:solidFill>
                  <a:schemeClr val="tx1">
                    <a:lumMod val="60000"/>
                    <a:lumOff val="40000"/>
                  </a:schemeClr>
                </a:solidFill>
                <a:latin typeface="+mj-ea"/>
                <a:ea typeface="+mj-ea"/>
              </a:rPr>
              <a:t>hosted by</a:t>
            </a:r>
            <a:endParaRPr lang="zh-CN" altLang="zh-CN" sz="3400" b="1" dirty="0">
              <a:solidFill>
                <a:schemeClr val="tx1">
                  <a:lumMod val="60000"/>
                  <a:lumOff val="40000"/>
                </a:schemeClr>
              </a:solidFill>
              <a:latin typeface="+mj-ea"/>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60" r:id="rId7"/>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9pPr>
    </p:titleStyle>
    <p:bodyStyle>
      <a:lvl1pPr marL="51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62" name="Shape 162"/>
          <p:cNvSpPr/>
          <p:nvPr/>
        </p:nvSpPr>
        <p:spPr>
          <a:xfrm>
            <a:off x="10730353" y="10243803"/>
            <a:ext cx="102592" cy="748923"/>
          </a:xfrm>
          <a:prstGeom prst="rect">
            <a:avLst/>
          </a:prstGeom>
          <a:ln w="12700">
            <a:miter lim="400000"/>
          </a:ln>
        </p:spPr>
        <p:txBody>
          <a:bodyPr wrap="none" lIns="50800" tIns="50800" rIns="50800" bIns="50800" anchor="ctr">
            <a:spAutoFit/>
          </a:bodyPr>
          <a:lstStyle>
            <a:lvl1pPr>
              <a:spcBef>
                <a:spcPts val="5900"/>
              </a:spcBef>
              <a:defRPr sz="4200">
                <a:solidFill>
                  <a:srgbClr val="FFFFFF"/>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endParaRPr dirty="0"/>
          </a:p>
        </p:txBody>
      </p:sp>
      <p:sp>
        <p:nvSpPr>
          <p:cNvPr id="2" name="文本框 1"/>
          <p:cNvSpPr txBox="1"/>
          <p:nvPr/>
        </p:nvSpPr>
        <p:spPr>
          <a:xfrm>
            <a:off x="2267752" y="4853616"/>
            <a:ext cx="102592"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zh-CN" altLang="en-US" sz="56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sp>
        <p:nvSpPr>
          <p:cNvPr id="7" name="Shape 164"/>
          <p:cNvSpPr txBox="1"/>
          <p:nvPr/>
        </p:nvSpPr>
        <p:spPr>
          <a:xfrm>
            <a:off x="2086332" y="4498649"/>
            <a:ext cx="20477798" cy="2006601"/>
          </a:xfrm>
          <a:prstGeom prst="rect">
            <a:avLst/>
          </a:prstGeom>
        </p:spPr>
        <p:txBody>
          <a:bodyPr/>
          <a:lstStyle>
            <a:lvl1pPr marL="0" marR="0" indent="0" algn="ctr" defTabSz="784225" rtl="0" latinLnBrk="0">
              <a:lnSpc>
                <a:spcPct val="100000"/>
              </a:lnSpc>
              <a:spcBef>
                <a:spcPts val="0"/>
              </a:spcBef>
              <a:spcAft>
                <a:spcPts val="0"/>
              </a:spcAft>
              <a:buClrTx/>
              <a:buSzTx/>
              <a:buFontTx/>
              <a:buNone/>
              <a:defRPr sz="10640" b="0" i="0" u="none" strike="noStrike" cap="none" spc="0" baseline="0">
                <a:ln>
                  <a:noFill/>
                </a:ln>
                <a:solidFill>
                  <a:srgbClr val="FFFFFF"/>
                </a:solidFill>
                <a:uFillTx/>
                <a:latin typeface="+mn-lt"/>
                <a:ea typeface="+mn-ea"/>
                <a:cs typeface="+mn-cs"/>
                <a:sym typeface="苹方 中等" panose="020B0400000000000000" charset="-122"/>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9pPr>
          </a:lstStyle>
          <a:p>
            <a:r>
              <a:rPr lang="en-US" altLang="zh-CN" sz="7200" b="1" dirty="0">
                <a:latin typeface="方正兰亭大黑_GBK" panose="02000000000000000000" charset="-122"/>
                <a:ea typeface="方正兰亭大黑_GBK" panose="02000000000000000000" charset="-122"/>
                <a:cs typeface="方正兰亭大黑_GBK" panose="02000000000000000000" charset="-122"/>
              </a:rPr>
              <a:t>Improving HBase reliability at Pinterest with Geo-replication and Efficient Backup</a:t>
            </a:r>
          </a:p>
        </p:txBody>
      </p:sp>
      <p:sp>
        <p:nvSpPr>
          <p:cNvPr id="4" name="Shape 164"/>
          <p:cNvSpPr txBox="1"/>
          <p:nvPr/>
        </p:nvSpPr>
        <p:spPr>
          <a:xfrm>
            <a:off x="8252341" y="9791176"/>
            <a:ext cx="8145780" cy="1654175"/>
          </a:xfrm>
          <a:prstGeom prst="rect">
            <a:avLst/>
          </a:prstGeom>
        </p:spPr>
        <p:txBody>
          <a:bodyPr/>
          <a:lstStyle>
            <a:lvl1pPr marL="0" marR="0" indent="0" algn="ctr" defTabSz="784225" rtl="0" latinLnBrk="0">
              <a:lnSpc>
                <a:spcPct val="100000"/>
              </a:lnSpc>
              <a:spcBef>
                <a:spcPts val="0"/>
              </a:spcBef>
              <a:spcAft>
                <a:spcPts val="0"/>
              </a:spcAft>
              <a:buClrTx/>
              <a:buSzTx/>
              <a:buFontTx/>
              <a:buNone/>
              <a:defRPr sz="10640" b="0" i="0" u="none" strike="noStrike" cap="none" spc="0" baseline="0">
                <a:ln>
                  <a:noFill/>
                </a:ln>
                <a:solidFill>
                  <a:srgbClr val="FFFFFF"/>
                </a:solidFill>
                <a:uFillTx/>
                <a:latin typeface="+mn-lt"/>
                <a:ea typeface="+mn-ea"/>
                <a:cs typeface="+mn-cs"/>
                <a:sym typeface="苹方 中等" panose="020B0400000000000000" charset="-122"/>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9pPr>
          </a:lstStyle>
          <a:p>
            <a:endParaRPr sz="4000" dirty="0"/>
          </a:p>
          <a:p>
            <a:r>
              <a:rPr sz="4000" dirty="0"/>
              <a:t>August 17,2018</a:t>
            </a:r>
          </a:p>
        </p:txBody>
      </p:sp>
      <p:sp>
        <p:nvSpPr>
          <p:cNvPr id="6" name="Shape 164"/>
          <p:cNvSpPr txBox="1"/>
          <p:nvPr/>
        </p:nvSpPr>
        <p:spPr>
          <a:xfrm>
            <a:off x="5923314" y="7077031"/>
            <a:ext cx="12442190" cy="752475"/>
          </a:xfrm>
          <a:prstGeom prst="rect">
            <a:avLst/>
          </a:prstGeom>
        </p:spPr>
        <p:txBody>
          <a:bodyPr/>
          <a:lstStyle>
            <a:lvl1pPr marL="0" marR="0" indent="0" algn="ctr" defTabSz="784225" rtl="0" latinLnBrk="0">
              <a:lnSpc>
                <a:spcPct val="100000"/>
              </a:lnSpc>
              <a:spcBef>
                <a:spcPts val="0"/>
              </a:spcBef>
              <a:spcAft>
                <a:spcPts val="0"/>
              </a:spcAft>
              <a:buClrTx/>
              <a:buSzTx/>
              <a:buFontTx/>
              <a:buNone/>
              <a:defRPr sz="10640" b="0" i="0" u="none" strike="noStrike" cap="none" spc="0" baseline="0">
                <a:ln>
                  <a:noFill/>
                </a:ln>
                <a:solidFill>
                  <a:srgbClr val="FFFFFF"/>
                </a:solidFill>
                <a:uFillTx/>
                <a:latin typeface="+mn-lt"/>
                <a:ea typeface="+mn-ea"/>
                <a:cs typeface="+mn-cs"/>
                <a:sym typeface="苹方 中等" panose="020B0400000000000000" charset="-122"/>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FFFFFF"/>
                </a:solidFill>
                <a:uFillTx/>
                <a:latin typeface="+mn-lt"/>
                <a:ea typeface="+mn-ea"/>
                <a:cs typeface="+mn-cs"/>
                <a:sym typeface="苹方 中等" panose="020B0400000000000000" charset="-122"/>
              </a:defRPr>
            </a:lvl9pPr>
          </a:lstStyle>
          <a:p>
            <a:r>
              <a:rPr lang="en-US" sz="4000" dirty="0" err="1"/>
              <a:t>Chenji</a:t>
            </a:r>
            <a:r>
              <a:rPr lang="en-US" sz="4000" dirty="0"/>
              <a:t> Pan</a:t>
            </a:r>
          </a:p>
          <a:p>
            <a:r>
              <a:rPr lang="en-US" sz="4000" dirty="0" err="1"/>
              <a:t>Lianghong</a:t>
            </a:r>
            <a:r>
              <a:rPr lang="en-US" sz="4000" dirty="0"/>
              <a:t> Xu</a:t>
            </a:r>
          </a:p>
          <a:p>
            <a:r>
              <a:rPr lang="en-US" sz="4000" dirty="0"/>
              <a:t>Storage &amp; Caching, Pinterest</a:t>
            </a:r>
          </a:p>
          <a:p>
            <a:endParaRPr lang="en-US" sz="4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Master-Slave Read</a:t>
            </a:r>
            <a:endParaRPr kumimoji="1" lang="zh-CN" altLang="en-US" dirty="0"/>
          </a:p>
        </p:txBody>
      </p:sp>
      <p:sp>
        <p:nvSpPr>
          <p:cNvPr id="45" name="Magnetic Disk 44">
            <a:extLst>
              <a:ext uri="{FF2B5EF4-FFF2-40B4-BE49-F238E27FC236}">
                <a16:creationId xmlns:a16="http://schemas.microsoft.com/office/drawing/2014/main" id="{31C75392-5104-BE43-96D5-6F0401E8E1D5}"/>
              </a:ext>
            </a:extLst>
          </p:cNvPr>
          <p:cNvSpPr/>
          <p:nvPr/>
        </p:nvSpPr>
        <p:spPr>
          <a:xfrm>
            <a:off x="2887579"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cxnSp>
        <p:nvCxnSpPr>
          <p:cNvPr id="46" name="Straight Connector 45">
            <a:extLst>
              <a:ext uri="{FF2B5EF4-FFF2-40B4-BE49-F238E27FC236}">
                <a16:creationId xmlns:a16="http://schemas.microsoft.com/office/drawing/2014/main" id="{62E3EE34-02CC-0C41-9EF6-8B7B82D45FD1}"/>
              </a:ext>
            </a:extLst>
          </p:cNvPr>
          <p:cNvCxnSpPr>
            <a:cxnSpLocks/>
          </p:cNvCxnSpPr>
          <p:nvPr/>
        </p:nvCxnSpPr>
        <p:spPr>
          <a:xfrm>
            <a:off x="11333748" y="5342022"/>
            <a:ext cx="0" cy="8205536"/>
          </a:xfrm>
          <a:prstGeom prst="line">
            <a:avLst/>
          </a:prstGeom>
          <a:ln w="38100">
            <a:solidFill>
              <a:srgbClr val="8AA4AA"/>
            </a:solidFill>
            <a:miter lim="400000"/>
            <a:headEnd type="none" len="sm"/>
            <a:tailEnd type="none" len="sm"/>
          </a:ln>
        </p:spPr>
      </p:cxnSp>
      <p:sp>
        <p:nvSpPr>
          <p:cNvPr id="47" name="TextBox 46">
            <a:extLst>
              <a:ext uri="{FF2B5EF4-FFF2-40B4-BE49-F238E27FC236}">
                <a16:creationId xmlns:a16="http://schemas.microsoft.com/office/drawing/2014/main" id="{26645888-BDFD-E94E-A77A-07571514B4A9}"/>
              </a:ext>
            </a:extLst>
          </p:cNvPr>
          <p:cNvSpPr txBox="1"/>
          <p:nvPr/>
        </p:nvSpPr>
        <p:spPr>
          <a:xfrm>
            <a:off x="2596484" y="3344383"/>
            <a:ext cx="3320716"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US-East</a:t>
            </a:r>
          </a:p>
        </p:txBody>
      </p:sp>
      <p:sp>
        <p:nvSpPr>
          <p:cNvPr id="48" name="TextBox 47">
            <a:extLst>
              <a:ext uri="{FF2B5EF4-FFF2-40B4-BE49-F238E27FC236}">
                <a16:creationId xmlns:a16="http://schemas.microsoft.com/office/drawing/2014/main" id="{849028D9-4C15-C24E-ABB7-76ADA82A35FE}"/>
              </a:ext>
            </a:extLst>
          </p:cNvPr>
          <p:cNvSpPr txBox="1"/>
          <p:nvPr/>
        </p:nvSpPr>
        <p:spPr>
          <a:xfrm>
            <a:off x="15313035" y="3375842"/>
            <a:ext cx="5560178"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US-West(Master)</a:t>
            </a:r>
          </a:p>
        </p:txBody>
      </p:sp>
      <p:sp>
        <p:nvSpPr>
          <p:cNvPr id="49" name="Rounded Rectangle 48">
            <a:extLst>
              <a:ext uri="{FF2B5EF4-FFF2-40B4-BE49-F238E27FC236}">
                <a16:creationId xmlns:a16="http://schemas.microsoft.com/office/drawing/2014/main" id="{5312A5C1-9D90-4543-8FF4-1E9242417FC9}"/>
              </a:ext>
            </a:extLst>
          </p:cNvPr>
          <p:cNvSpPr/>
          <p:nvPr/>
        </p:nvSpPr>
        <p:spPr>
          <a:xfrm>
            <a:off x="2318401" y="6346727"/>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50" name="Rounded Rectangle 49">
            <a:extLst>
              <a:ext uri="{FF2B5EF4-FFF2-40B4-BE49-F238E27FC236}">
                <a16:creationId xmlns:a16="http://schemas.microsoft.com/office/drawing/2014/main" id="{76DE55DA-C9F8-044B-A589-D602C987FC69}"/>
              </a:ext>
            </a:extLst>
          </p:cNvPr>
          <p:cNvSpPr/>
          <p:nvPr/>
        </p:nvSpPr>
        <p:spPr>
          <a:xfrm>
            <a:off x="6694520" y="8512814"/>
            <a:ext cx="4406796" cy="234268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Remote Marker Pool</a:t>
            </a:r>
          </a:p>
        </p:txBody>
      </p:sp>
      <p:sp>
        <p:nvSpPr>
          <p:cNvPr id="51" name="Magnetic Disk 50">
            <a:extLst>
              <a:ext uri="{FF2B5EF4-FFF2-40B4-BE49-F238E27FC236}">
                <a16:creationId xmlns:a16="http://schemas.microsoft.com/office/drawing/2014/main" id="{5CA82344-11EA-804C-B701-E310DE2F8FF9}"/>
              </a:ext>
            </a:extLst>
          </p:cNvPr>
          <p:cNvSpPr/>
          <p:nvPr/>
        </p:nvSpPr>
        <p:spPr>
          <a:xfrm>
            <a:off x="15501107"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4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sp>
        <p:nvSpPr>
          <p:cNvPr id="52" name="Rounded Rectangle 51">
            <a:extLst>
              <a:ext uri="{FF2B5EF4-FFF2-40B4-BE49-F238E27FC236}">
                <a16:creationId xmlns:a16="http://schemas.microsoft.com/office/drawing/2014/main" id="{1D09EDAF-AFBA-1044-9AF8-45466C23A1F6}"/>
              </a:ext>
            </a:extLst>
          </p:cNvPr>
          <p:cNvSpPr/>
          <p:nvPr/>
        </p:nvSpPr>
        <p:spPr>
          <a:xfrm>
            <a:off x="14711581" y="6380533"/>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cxnSp>
        <p:nvCxnSpPr>
          <p:cNvPr id="53" name="Straight Arrow Connector 52">
            <a:extLst>
              <a:ext uri="{FF2B5EF4-FFF2-40B4-BE49-F238E27FC236}">
                <a16:creationId xmlns:a16="http://schemas.microsoft.com/office/drawing/2014/main" id="{F8966659-E51A-B14B-BAB6-0BFE8CF8422F}"/>
              </a:ext>
            </a:extLst>
          </p:cNvPr>
          <p:cNvCxnSpPr/>
          <p:nvPr/>
        </p:nvCxnSpPr>
        <p:spPr>
          <a:xfrm flipH="1">
            <a:off x="4114798" y="4829169"/>
            <a:ext cx="1621944" cy="1513494"/>
          </a:xfrm>
          <a:prstGeom prst="straightConnector1">
            <a:avLst/>
          </a:prstGeom>
          <a:ln w="38100">
            <a:solidFill>
              <a:srgbClr val="8AA4AA"/>
            </a:solidFill>
            <a:miter lim="400000"/>
            <a:headEnd type="none" len="sm"/>
            <a:tailEnd type="triangle"/>
          </a:ln>
        </p:spPr>
      </p:cxnSp>
      <p:sp>
        <p:nvSpPr>
          <p:cNvPr id="54" name="TextBox 53">
            <a:extLst>
              <a:ext uri="{FF2B5EF4-FFF2-40B4-BE49-F238E27FC236}">
                <a16:creationId xmlns:a16="http://schemas.microsoft.com/office/drawing/2014/main" id="{BCF3CF8E-B5AE-1748-A16F-9318D090F8DB}"/>
              </a:ext>
            </a:extLst>
          </p:cNvPr>
          <p:cNvSpPr txBox="1"/>
          <p:nvPr/>
        </p:nvSpPr>
        <p:spPr>
          <a:xfrm>
            <a:off x="5736743" y="4082498"/>
            <a:ext cx="2653886"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read </a:t>
            </a:r>
            <a:r>
              <a:rPr lang="en-US" sz="4000" kern="1200" spc="-180" dirty="0" err="1">
                <a:solidFill>
                  <a:srgbClr val="555555"/>
                </a:solidFill>
                <a:latin typeface="Haas Grot Disp Pinterest"/>
                <a:cs typeface="Haas Grot Disp Pinterest"/>
              </a:rPr>
              <a:t>req</a:t>
            </a:r>
            <a:r>
              <a:rPr lang="en-US" sz="4000" kern="1200" spc="-180" dirty="0">
                <a:solidFill>
                  <a:srgbClr val="555555"/>
                </a:solidFill>
                <a:latin typeface="Haas Grot Disp Pinterest"/>
                <a:cs typeface="Haas Grot Disp Pinterest"/>
              </a:rPr>
              <a:t>:</a:t>
            </a:r>
          </a:p>
          <a:p>
            <a:pPr defTabSz="1828800" hangingPunct="1">
              <a:lnSpc>
                <a:spcPct val="90000"/>
              </a:lnSpc>
              <a:defRPr/>
            </a:pPr>
            <a:r>
              <a:rPr lang="en-US" sz="4000" kern="1200" spc="-180" dirty="0">
                <a:solidFill>
                  <a:srgbClr val="555555"/>
                </a:solidFill>
                <a:latin typeface="Haas Grot Disp Pinterest"/>
                <a:cs typeface="Haas Grot Disp Pinterest"/>
              </a:rPr>
              <a:t>key</a:t>
            </a:r>
          </a:p>
        </p:txBody>
      </p:sp>
      <p:sp>
        <p:nvSpPr>
          <p:cNvPr id="55" name="Double Brace 54">
            <a:extLst>
              <a:ext uri="{FF2B5EF4-FFF2-40B4-BE49-F238E27FC236}">
                <a16:creationId xmlns:a16="http://schemas.microsoft.com/office/drawing/2014/main" id="{9C1F3D5B-AB66-8C45-991C-E3D7F2EDF4F2}"/>
              </a:ext>
            </a:extLst>
          </p:cNvPr>
          <p:cNvSpPr/>
          <p:nvPr/>
        </p:nvSpPr>
        <p:spPr>
          <a:xfrm>
            <a:off x="5599168" y="4114690"/>
            <a:ext cx="2522032" cy="1503416"/>
          </a:xfrm>
          <a:prstGeom prst="bracePair">
            <a:avLst/>
          </a:prstGeom>
          <a:ln w="38100">
            <a:solidFill>
              <a:srgbClr val="8AA4AA"/>
            </a:solidFill>
            <a:miter lim="400000"/>
            <a:headEnd type="none" len="sm"/>
            <a:tailEnd type="none" len="sm"/>
          </a:ln>
        </p:spPr>
        <p:txBody>
          <a:bodyPr rtlCol="0" anchor="ctr"/>
          <a:lstStyle/>
          <a:p>
            <a:pPr algn="ctr" defTabSz="1828800" hangingPunct="1">
              <a:defRPr/>
            </a:pPr>
            <a:endParaRPr lang="en-US" sz="3600" kern="1200">
              <a:solidFill>
                <a:srgbClr val="000000"/>
              </a:solidFill>
              <a:latin typeface="Calibri"/>
            </a:endParaRPr>
          </a:p>
        </p:txBody>
      </p:sp>
      <p:cxnSp>
        <p:nvCxnSpPr>
          <p:cNvPr id="56" name="Straight Arrow Connector 55">
            <a:extLst>
              <a:ext uri="{FF2B5EF4-FFF2-40B4-BE49-F238E27FC236}">
                <a16:creationId xmlns:a16="http://schemas.microsoft.com/office/drawing/2014/main" id="{3EAB781C-0E80-B047-A850-267573ADF265}"/>
              </a:ext>
            </a:extLst>
          </p:cNvPr>
          <p:cNvCxnSpPr>
            <a:cxnSpLocks/>
            <a:endCxn id="51" idx="1"/>
          </p:cNvCxnSpPr>
          <p:nvPr/>
        </p:nvCxnSpPr>
        <p:spPr>
          <a:xfrm>
            <a:off x="16387603" y="7189618"/>
            <a:ext cx="340726" cy="3347780"/>
          </a:xfrm>
          <a:prstGeom prst="straightConnector1">
            <a:avLst/>
          </a:prstGeom>
          <a:ln w="38100">
            <a:solidFill>
              <a:srgbClr val="8AA4AA"/>
            </a:solidFill>
            <a:miter lim="400000"/>
            <a:headEnd type="none" len="sm"/>
            <a:tailEnd type="triangle"/>
          </a:ln>
        </p:spPr>
      </p:cxnSp>
      <p:sp>
        <p:nvSpPr>
          <p:cNvPr id="57" name="TextBox 56">
            <a:extLst>
              <a:ext uri="{FF2B5EF4-FFF2-40B4-BE49-F238E27FC236}">
                <a16:creationId xmlns:a16="http://schemas.microsoft.com/office/drawing/2014/main" id="{C5B4B368-996B-5346-A518-CF266A47BF56}"/>
              </a:ext>
            </a:extLst>
          </p:cNvPr>
          <p:cNvSpPr txBox="1"/>
          <p:nvPr/>
        </p:nvSpPr>
        <p:spPr>
          <a:xfrm>
            <a:off x="15816105" y="8376469"/>
            <a:ext cx="1904266"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Read</a:t>
            </a:r>
          </a:p>
        </p:txBody>
      </p:sp>
      <p:cxnSp>
        <p:nvCxnSpPr>
          <p:cNvPr id="58" name="Straight Arrow Connector 57">
            <a:extLst>
              <a:ext uri="{FF2B5EF4-FFF2-40B4-BE49-F238E27FC236}">
                <a16:creationId xmlns:a16="http://schemas.microsoft.com/office/drawing/2014/main" id="{2BDD241C-D776-3447-8BA1-D3355F3DAAC4}"/>
              </a:ext>
            </a:extLst>
          </p:cNvPr>
          <p:cNvCxnSpPr>
            <a:cxnSpLocks/>
            <a:stCxn id="49" idx="3"/>
            <a:endCxn id="52" idx="1"/>
          </p:cNvCxnSpPr>
          <p:nvPr/>
        </p:nvCxnSpPr>
        <p:spPr>
          <a:xfrm>
            <a:off x="6351891" y="6785891"/>
            <a:ext cx="8359690" cy="33806"/>
          </a:xfrm>
          <a:prstGeom prst="straightConnector1">
            <a:avLst/>
          </a:prstGeom>
          <a:ln w="38100">
            <a:solidFill>
              <a:srgbClr val="8AA4AA"/>
            </a:solidFill>
            <a:miter lim="400000"/>
            <a:headEnd type="none" len="sm"/>
            <a:tailEnd type="triangle"/>
          </a:ln>
        </p:spPr>
      </p:cxnSp>
      <p:sp>
        <p:nvSpPr>
          <p:cNvPr id="59" name="TextBox 58">
            <a:extLst>
              <a:ext uri="{FF2B5EF4-FFF2-40B4-BE49-F238E27FC236}">
                <a16:creationId xmlns:a16="http://schemas.microsoft.com/office/drawing/2014/main" id="{E5E0B840-CC4F-9244-96B5-D93B08A217C1}"/>
              </a:ext>
            </a:extLst>
          </p:cNvPr>
          <p:cNvSpPr txBox="1"/>
          <p:nvPr/>
        </p:nvSpPr>
        <p:spPr>
          <a:xfrm>
            <a:off x="9286877" y="6057900"/>
            <a:ext cx="2543174"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Read remote</a:t>
            </a:r>
          </a:p>
        </p:txBody>
      </p:sp>
      <p:cxnSp>
        <p:nvCxnSpPr>
          <p:cNvPr id="60" name="Straight Arrow Connector 59">
            <a:extLst>
              <a:ext uri="{FF2B5EF4-FFF2-40B4-BE49-F238E27FC236}">
                <a16:creationId xmlns:a16="http://schemas.microsoft.com/office/drawing/2014/main" id="{582BC24E-357F-6A4F-ACBA-92187B2F55B9}"/>
              </a:ext>
            </a:extLst>
          </p:cNvPr>
          <p:cNvCxnSpPr>
            <a:cxnSpLocks/>
            <a:stCxn id="49" idx="3"/>
            <a:endCxn id="50" idx="0"/>
          </p:cNvCxnSpPr>
          <p:nvPr/>
        </p:nvCxnSpPr>
        <p:spPr>
          <a:xfrm>
            <a:off x="6351890" y="6785890"/>
            <a:ext cx="2546028" cy="1726924"/>
          </a:xfrm>
          <a:prstGeom prst="straightConnector1">
            <a:avLst/>
          </a:prstGeom>
          <a:ln w="38100">
            <a:solidFill>
              <a:srgbClr val="8AA4AA"/>
            </a:solidFill>
            <a:miter lim="400000"/>
            <a:headEnd type="none" len="sm"/>
            <a:tailEnd type="triangle"/>
          </a:ln>
        </p:spPr>
      </p:cxnSp>
      <p:sp>
        <p:nvSpPr>
          <p:cNvPr id="61" name="TextBox 60">
            <a:extLst>
              <a:ext uri="{FF2B5EF4-FFF2-40B4-BE49-F238E27FC236}">
                <a16:creationId xmlns:a16="http://schemas.microsoft.com/office/drawing/2014/main" id="{1715E287-5F80-5A41-8680-2D24A695D86A}"/>
              </a:ext>
            </a:extLst>
          </p:cNvPr>
          <p:cNvSpPr txBox="1"/>
          <p:nvPr/>
        </p:nvSpPr>
        <p:spPr>
          <a:xfrm>
            <a:off x="6694520" y="7258859"/>
            <a:ext cx="3412008" cy="1089529"/>
          </a:xfrm>
          <a:prstGeom prst="rect">
            <a:avLst/>
          </a:prstGeom>
          <a:noFill/>
        </p:spPr>
        <p:txBody>
          <a:bodyPr wrap="square" rtlCol="0">
            <a:spAutoFit/>
          </a:bodyPr>
          <a:lstStyle/>
          <a:p>
            <a:pPr defTabSz="1828800" hangingPunct="1">
              <a:lnSpc>
                <a:spcPct val="90000"/>
              </a:lnSpc>
              <a:defRPr/>
            </a:pPr>
            <a:r>
              <a:rPr lang="en-US" sz="3600" kern="1200" spc="-180" dirty="0">
                <a:solidFill>
                  <a:srgbClr val="555555"/>
                </a:solidFill>
                <a:latin typeface="Haas Grot Disp Pinterest"/>
                <a:cs typeface="Haas Grot Disp Pinterest"/>
              </a:rPr>
              <a:t>Check Remote Marker</a:t>
            </a:r>
          </a:p>
        </p:txBody>
      </p:sp>
      <p:cxnSp>
        <p:nvCxnSpPr>
          <p:cNvPr id="62" name="Straight Arrow Connector 61">
            <a:extLst>
              <a:ext uri="{FF2B5EF4-FFF2-40B4-BE49-F238E27FC236}">
                <a16:creationId xmlns:a16="http://schemas.microsoft.com/office/drawing/2014/main" id="{40034A60-1F35-434E-9941-99257F9D6859}"/>
              </a:ext>
            </a:extLst>
          </p:cNvPr>
          <p:cNvCxnSpPr>
            <a:cxnSpLocks/>
            <a:stCxn id="49" idx="2"/>
            <a:endCxn id="45" idx="1"/>
          </p:cNvCxnSpPr>
          <p:nvPr/>
        </p:nvCxnSpPr>
        <p:spPr>
          <a:xfrm flipH="1">
            <a:off x="4114801" y="7225053"/>
            <a:ext cx="220346" cy="3312346"/>
          </a:xfrm>
          <a:prstGeom prst="straightConnector1">
            <a:avLst/>
          </a:prstGeom>
          <a:ln w="38100">
            <a:solidFill>
              <a:srgbClr val="8AA4AA"/>
            </a:solidFill>
            <a:miter lim="400000"/>
            <a:headEnd type="none" len="sm"/>
            <a:tailEnd type="triangle"/>
          </a:ln>
        </p:spPr>
      </p:cxnSp>
      <p:sp>
        <p:nvSpPr>
          <p:cNvPr id="63" name="TextBox 62">
            <a:extLst>
              <a:ext uri="{FF2B5EF4-FFF2-40B4-BE49-F238E27FC236}">
                <a16:creationId xmlns:a16="http://schemas.microsoft.com/office/drawing/2014/main" id="{99B6A427-3D92-DA4C-8E4B-61CAC5F188E9}"/>
              </a:ext>
            </a:extLst>
          </p:cNvPr>
          <p:cNvSpPr txBox="1"/>
          <p:nvPr/>
        </p:nvSpPr>
        <p:spPr>
          <a:xfrm>
            <a:off x="3113768" y="8440721"/>
            <a:ext cx="2849164" cy="590931"/>
          </a:xfrm>
          <a:prstGeom prst="rect">
            <a:avLst/>
          </a:prstGeom>
          <a:noFill/>
        </p:spPr>
        <p:txBody>
          <a:bodyPr wrap="square" rtlCol="0">
            <a:spAutoFit/>
          </a:bodyPr>
          <a:lstStyle/>
          <a:p>
            <a:pPr defTabSz="1828800" hangingPunct="1">
              <a:lnSpc>
                <a:spcPct val="90000"/>
              </a:lnSpc>
              <a:defRPr/>
            </a:pPr>
            <a:r>
              <a:rPr lang="en-US" sz="3600" kern="1200" spc="-180" dirty="0">
                <a:solidFill>
                  <a:srgbClr val="555555"/>
                </a:solidFill>
                <a:latin typeface="Haas Grot Disp Pinterest"/>
                <a:cs typeface="Haas Grot Disp Pinterest"/>
              </a:rPr>
              <a:t>Read Local</a:t>
            </a:r>
          </a:p>
        </p:txBody>
      </p:sp>
    </p:spTree>
    <p:extLst>
      <p:ext uri="{BB962C8B-B14F-4D97-AF65-F5344CB8AC3E}">
        <p14:creationId xmlns:p14="http://schemas.microsoft.com/office/powerpoint/2010/main" val="17565592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Cache Invalidation Service</a:t>
            </a:r>
            <a:endParaRPr kumimoji="1" lang="zh-CN" altLang="en-US" dirty="0"/>
          </a:p>
        </p:txBody>
      </p:sp>
      <p:sp>
        <p:nvSpPr>
          <p:cNvPr id="68" name="Magnetic Disk 67">
            <a:extLst>
              <a:ext uri="{FF2B5EF4-FFF2-40B4-BE49-F238E27FC236}">
                <a16:creationId xmlns:a16="http://schemas.microsoft.com/office/drawing/2014/main" id="{5AFB352F-76D9-CB43-8173-5692C7292BB7}"/>
              </a:ext>
            </a:extLst>
          </p:cNvPr>
          <p:cNvSpPr/>
          <p:nvPr/>
        </p:nvSpPr>
        <p:spPr>
          <a:xfrm>
            <a:off x="3282301" y="10176490"/>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cxnSp>
        <p:nvCxnSpPr>
          <p:cNvPr id="69" name="Straight Connector 68">
            <a:extLst>
              <a:ext uri="{FF2B5EF4-FFF2-40B4-BE49-F238E27FC236}">
                <a16:creationId xmlns:a16="http://schemas.microsoft.com/office/drawing/2014/main" id="{1DD27388-530F-9D48-916A-E13DAB563396}"/>
              </a:ext>
            </a:extLst>
          </p:cNvPr>
          <p:cNvCxnSpPr>
            <a:cxnSpLocks/>
          </p:cNvCxnSpPr>
          <p:nvPr/>
        </p:nvCxnSpPr>
        <p:spPr>
          <a:xfrm>
            <a:off x="11333748" y="5342022"/>
            <a:ext cx="0" cy="8205536"/>
          </a:xfrm>
          <a:prstGeom prst="line">
            <a:avLst/>
          </a:prstGeom>
          <a:ln w="38100">
            <a:solidFill>
              <a:srgbClr val="8AA4AA"/>
            </a:solidFill>
            <a:miter lim="400000"/>
            <a:headEnd type="none" len="sm"/>
            <a:tailEnd type="none" len="sm"/>
          </a:ln>
        </p:spPr>
      </p:cxnSp>
      <p:sp>
        <p:nvSpPr>
          <p:cNvPr id="70" name="TextBox 69">
            <a:extLst>
              <a:ext uri="{FF2B5EF4-FFF2-40B4-BE49-F238E27FC236}">
                <a16:creationId xmlns:a16="http://schemas.microsoft.com/office/drawing/2014/main" id="{27C42696-EA0B-3341-931B-BC5B8F8FBD99}"/>
              </a:ext>
            </a:extLst>
          </p:cNvPr>
          <p:cNvSpPr txBox="1"/>
          <p:nvPr/>
        </p:nvSpPr>
        <p:spPr>
          <a:xfrm>
            <a:off x="2596484" y="3344383"/>
            <a:ext cx="3320716"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US-East</a:t>
            </a:r>
          </a:p>
        </p:txBody>
      </p:sp>
      <p:sp>
        <p:nvSpPr>
          <p:cNvPr id="71" name="TextBox 70">
            <a:extLst>
              <a:ext uri="{FF2B5EF4-FFF2-40B4-BE49-F238E27FC236}">
                <a16:creationId xmlns:a16="http://schemas.microsoft.com/office/drawing/2014/main" id="{4CD8CCBE-BDF2-1748-B1A1-2E1D2DF8D7CA}"/>
              </a:ext>
            </a:extLst>
          </p:cNvPr>
          <p:cNvSpPr txBox="1"/>
          <p:nvPr/>
        </p:nvSpPr>
        <p:spPr>
          <a:xfrm>
            <a:off x="15813922" y="3322269"/>
            <a:ext cx="5029200"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US-West</a:t>
            </a:r>
          </a:p>
        </p:txBody>
      </p:sp>
      <p:sp>
        <p:nvSpPr>
          <p:cNvPr id="72" name="Rounded Rectangle 71">
            <a:extLst>
              <a:ext uri="{FF2B5EF4-FFF2-40B4-BE49-F238E27FC236}">
                <a16:creationId xmlns:a16="http://schemas.microsoft.com/office/drawing/2014/main" id="{8B5E5171-E1C8-3E45-B912-0417AA6B4169}"/>
              </a:ext>
            </a:extLst>
          </p:cNvPr>
          <p:cNvSpPr/>
          <p:nvPr/>
        </p:nvSpPr>
        <p:spPr>
          <a:xfrm>
            <a:off x="2098053" y="6542695"/>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73" name="Rounded Rectangle 72">
            <a:extLst>
              <a:ext uri="{FF2B5EF4-FFF2-40B4-BE49-F238E27FC236}">
                <a16:creationId xmlns:a16="http://schemas.microsoft.com/office/drawing/2014/main" id="{7BB611D3-08EC-0C43-8B61-7754DA5DA13B}"/>
              </a:ext>
            </a:extLst>
          </p:cNvPr>
          <p:cNvSpPr/>
          <p:nvPr/>
        </p:nvSpPr>
        <p:spPr>
          <a:xfrm>
            <a:off x="7672085" y="8607870"/>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2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74" name="Magnetic Disk 73">
            <a:extLst>
              <a:ext uri="{FF2B5EF4-FFF2-40B4-BE49-F238E27FC236}">
                <a16:creationId xmlns:a16="http://schemas.microsoft.com/office/drawing/2014/main" id="{26E2D69E-60D8-8049-A152-3D8D38FEADD8}"/>
              </a:ext>
            </a:extLst>
          </p:cNvPr>
          <p:cNvSpPr/>
          <p:nvPr/>
        </p:nvSpPr>
        <p:spPr>
          <a:xfrm>
            <a:off x="15807315" y="10199460"/>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75" name="Rounded Rectangle 74">
            <a:extLst>
              <a:ext uri="{FF2B5EF4-FFF2-40B4-BE49-F238E27FC236}">
                <a16:creationId xmlns:a16="http://schemas.microsoft.com/office/drawing/2014/main" id="{08D6F8DE-016B-834D-91EB-7F5A50E13878}"/>
              </a:ext>
            </a:extLst>
          </p:cNvPr>
          <p:cNvSpPr/>
          <p:nvPr/>
        </p:nvSpPr>
        <p:spPr>
          <a:xfrm>
            <a:off x="14228267" y="6530019"/>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76" name="Rounded Rectangle 75">
            <a:extLst>
              <a:ext uri="{FF2B5EF4-FFF2-40B4-BE49-F238E27FC236}">
                <a16:creationId xmlns:a16="http://schemas.microsoft.com/office/drawing/2014/main" id="{C3992E20-39C2-694E-9D9D-38087687B3F1}"/>
              </a:ext>
            </a:extLst>
          </p:cNvPr>
          <p:cNvSpPr/>
          <p:nvPr/>
        </p:nvSpPr>
        <p:spPr>
          <a:xfrm>
            <a:off x="19199757" y="6773386"/>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2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cxnSp>
        <p:nvCxnSpPr>
          <p:cNvPr id="77" name="Straight Arrow Connector 76">
            <a:extLst>
              <a:ext uri="{FF2B5EF4-FFF2-40B4-BE49-F238E27FC236}">
                <a16:creationId xmlns:a16="http://schemas.microsoft.com/office/drawing/2014/main" id="{C6C13E9A-BAB7-994C-A6A6-586B4244DAE4}"/>
              </a:ext>
            </a:extLst>
          </p:cNvPr>
          <p:cNvCxnSpPr>
            <a:endCxn id="72" idx="0"/>
          </p:cNvCxnSpPr>
          <p:nvPr/>
        </p:nvCxnSpPr>
        <p:spPr>
          <a:xfrm flipH="1">
            <a:off x="4114798" y="5029201"/>
            <a:ext cx="1621944" cy="1513494"/>
          </a:xfrm>
          <a:prstGeom prst="straightConnector1">
            <a:avLst/>
          </a:prstGeom>
          <a:ln w="38100">
            <a:solidFill>
              <a:srgbClr val="8AA4AA"/>
            </a:solidFill>
            <a:miter lim="400000"/>
            <a:headEnd type="none" len="sm"/>
            <a:tailEnd type="triangle"/>
          </a:ln>
        </p:spPr>
      </p:cxnSp>
      <p:sp>
        <p:nvSpPr>
          <p:cNvPr id="78" name="TextBox 77">
            <a:extLst>
              <a:ext uri="{FF2B5EF4-FFF2-40B4-BE49-F238E27FC236}">
                <a16:creationId xmlns:a16="http://schemas.microsoft.com/office/drawing/2014/main" id="{6C7CA286-2B03-494C-9F34-2E8288522ED8}"/>
              </a:ext>
            </a:extLst>
          </p:cNvPr>
          <p:cNvSpPr txBox="1"/>
          <p:nvPr/>
        </p:nvSpPr>
        <p:spPr>
          <a:xfrm>
            <a:off x="5736743" y="4282530"/>
            <a:ext cx="2653886"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write </a:t>
            </a:r>
            <a:r>
              <a:rPr lang="en-US" sz="4000" kern="1200" spc="-180" dirty="0" err="1">
                <a:solidFill>
                  <a:srgbClr val="555555"/>
                </a:solidFill>
                <a:latin typeface="Haas Grot Disp Pinterest"/>
                <a:cs typeface="Haas Grot Disp Pinterest"/>
              </a:rPr>
              <a:t>req</a:t>
            </a:r>
            <a:r>
              <a:rPr lang="en-US" sz="4000" kern="1200" spc="-180" dirty="0">
                <a:solidFill>
                  <a:srgbClr val="555555"/>
                </a:solidFill>
                <a:latin typeface="Haas Grot Disp Pinterest"/>
                <a:cs typeface="Haas Grot Disp Pinterest"/>
              </a:rPr>
              <a:t>:</a:t>
            </a:r>
          </a:p>
          <a:p>
            <a:pPr defTabSz="1828800" hangingPunct="1">
              <a:lnSpc>
                <a:spcPct val="90000"/>
              </a:lnSpc>
              <a:defRPr/>
            </a:pPr>
            <a:r>
              <a:rPr lang="en-US" sz="4000" kern="1200" spc="-180" dirty="0">
                <a:solidFill>
                  <a:srgbClr val="555555"/>
                </a:solidFill>
                <a:latin typeface="Haas Grot Disp Pinterest"/>
                <a:cs typeface="Haas Grot Disp Pinterest"/>
              </a:rPr>
              <a:t>key: </a:t>
            </a:r>
            <a:r>
              <a:rPr lang="en-US" sz="4000" kern="1200" spc="-180" dirty="0" err="1">
                <a:solidFill>
                  <a:srgbClr val="555555"/>
                </a:solidFill>
                <a:latin typeface="Haas Grot Disp Pinterest"/>
                <a:cs typeface="Haas Grot Disp Pinterest"/>
              </a:rPr>
              <a:t>val</a:t>
            </a:r>
            <a:endParaRPr lang="en-US" sz="4000" kern="1200" spc="-180" dirty="0">
              <a:solidFill>
                <a:srgbClr val="555555"/>
              </a:solidFill>
              <a:latin typeface="Haas Grot Disp Pinterest"/>
              <a:cs typeface="Haas Grot Disp Pinterest"/>
            </a:endParaRPr>
          </a:p>
        </p:txBody>
      </p:sp>
      <p:sp>
        <p:nvSpPr>
          <p:cNvPr id="79" name="Double Brace 78">
            <a:extLst>
              <a:ext uri="{FF2B5EF4-FFF2-40B4-BE49-F238E27FC236}">
                <a16:creationId xmlns:a16="http://schemas.microsoft.com/office/drawing/2014/main" id="{9F77724A-A95A-8F4E-BBA0-F7A85B2D75A9}"/>
              </a:ext>
            </a:extLst>
          </p:cNvPr>
          <p:cNvSpPr/>
          <p:nvPr/>
        </p:nvSpPr>
        <p:spPr>
          <a:xfrm>
            <a:off x="5599168" y="4314722"/>
            <a:ext cx="2522032" cy="1503416"/>
          </a:xfrm>
          <a:prstGeom prst="bracePair">
            <a:avLst/>
          </a:prstGeom>
          <a:ln w="38100">
            <a:solidFill>
              <a:srgbClr val="8AA4AA"/>
            </a:solidFill>
            <a:miter lim="400000"/>
            <a:headEnd type="none" len="sm"/>
            <a:tailEnd type="none" len="sm"/>
          </a:ln>
        </p:spPr>
        <p:txBody>
          <a:bodyPr rtlCol="0" anchor="ctr"/>
          <a:lstStyle/>
          <a:p>
            <a:pPr algn="ctr" defTabSz="1828800" hangingPunct="1">
              <a:defRPr/>
            </a:pPr>
            <a:endParaRPr lang="en-US" sz="3600" kern="1200">
              <a:solidFill>
                <a:srgbClr val="000000"/>
              </a:solidFill>
              <a:latin typeface="Calibri"/>
            </a:endParaRPr>
          </a:p>
        </p:txBody>
      </p:sp>
      <p:cxnSp>
        <p:nvCxnSpPr>
          <p:cNvPr id="80" name="Straight Arrow Connector 79">
            <a:extLst>
              <a:ext uri="{FF2B5EF4-FFF2-40B4-BE49-F238E27FC236}">
                <a16:creationId xmlns:a16="http://schemas.microsoft.com/office/drawing/2014/main" id="{7D7D8BA3-6BD2-D04E-B574-419C5F7F25C6}"/>
              </a:ext>
            </a:extLst>
          </p:cNvPr>
          <p:cNvCxnSpPr>
            <a:stCxn id="72" idx="2"/>
            <a:endCxn id="68" idx="1"/>
          </p:cNvCxnSpPr>
          <p:nvPr/>
        </p:nvCxnSpPr>
        <p:spPr>
          <a:xfrm>
            <a:off x="4114798" y="7421021"/>
            <a:ext cx="394724" cy="2755470"/>
          </a:xfrm>
          <a:prstGeom prst="straightConnector1">
            <a:avLst/>
          </a:prstGeom>
          <a:ln w="38100">
            <a:solidFill>
              <a:srgbClr val="8AA4AA"/>
            </a:solidFill>
            <a:miter lim="400000"/>
            <a:headEnd type="none" len="sm"/>
            <a:tailEnd type="triangle"/>
          </a:ln>
        </p:spPr>
      </p:cxnSp>
      <p:cxnSp>
        <p:nvCxnSpPr>
          <p:cNvPr id="81" name="Straight Arrow Connector 80">
            <a:extLst>
              <a:ext uri="{FF2B5EF4-FFF2-40B4-BE49-F238E27FC236}">
                <a16:creationId xmlns:a16="http://schemas.microsoft.com/office/drawing/2014/main" id="{1391F8AC-D626-3E41-8572-7956CF98E8D9}"/>
              </a:ext>
            </a:extLst>
          </p:cNvPr>
          <p:cNvCxnSpPr>
            <a:cxnSpLocks/>
            <a:stCxn id="72" idx="2"/>
            <a:endCxn id="73" idx="1"/>
          </p:cNvCxnSpPr>
          <p:nvPr/>
        </p:nvCxnSpPr>
        <p:spPr>
          <a:xfrm>
            <a:off x="4114799" y="7421020"/>
            <a:ext cx="3557286" cy="1505080"/>
          </a:xfrm>
          <a:prstGeom prst="straightConnector1">
            <a:avLst/>
          </a:prstGeom>
          <a:ln w="38100">
            <a:solidFill>
              <a:srgbClr val="8AA4AA"/>
            </a:solidFill>
            <a:miter lim="400000"/>
            <a:headEnd type="none" len="sm"/>
            <a:tailEnd type="triangle"/>
          </a:ln>
        </p:spPr>
      </p:cxnSp>
      <p:cxnSp>
        <p:nvCxnSpPr>
          <p:cNvPr id="82" name="Straight Arrow Connector 81">
            <a:extLst>
              <a:ext uri="{FF2B5EF4-FFF2-40B4-BE49-F238E27FC236}">
                <a16:creationId xmlns:a16="http://schemas.microsoft.com/office/drawing/2014/main" id="{1682C452-1A90-3A47-AFEB-EB546C802168}"/>
              </a:ext>
            </a:extLst>
          </p:cNvPr>
          <p:cNvCxnSpPr>
            <a:stCxn id="68" idx="4"/>
            <a:endCxn id="74" idx="2"/>
          </p:cNvCxnSpPr>
          <p:nvPr/>
        </p:nvCxnSpPr>
        <p:spPr>
          <a:xfrm>
            <a:off x="5736742" y="11681571"/>
            <a:ext cx="10070572" cy="22970"/>
          </a:xfrm>
          <a:prstGeom prst="straightConnector1">
            <a:avLst/>
          </a:prstGeom>
          <a:ln w="38100">
            <a:solidFill>
              <a:srgbClr val="8AA4AA"/>
            </a:solidFill>
            <a:miter lim="400000"/>
            <a:headEnd type="none" len="sm"/>
            <a:tailEnd type="triangle"/>
          </a:ln>
        </p:spPr>
      </p:cxnSp>
      <p:sp>
        <p:nvSpPr>
          <p:cNvPr id="83" name="TextBox 82">
            <a:extLst>
              <a:ext uri="{FF2B5EF4-FFF2-40B4-BE49-F238E27FC236}">
                <a16:creationId xmlns:a16="http://schemas.microsoft.com/office/drawing/2014/main" id="{DE538EF9-9B5C-0144-A028-2FB347C71620}"/>
              </a:ext>
            </a:extLst>
          </p:cNvPr>
          <p:cNvSpPr txBox="1"/>
          <p:nvPr/>
        </p:nvSpPr>
        <p:spPr>
          <a:xfrm>
            <a:off x="9315451" y="11115677"/>
            <a:ext cx="2741798"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Replication</a:t>
            </a:r>
          </a:p>
        </p:txBody>
      </p:sp>
      <p:sp>
        <p:nvSpPr>
          <p:cNvPr id="84" name="TextBox 83">
            <a:extLst>
              <a:ext uri="{FF2B5EF4-FFF2-40B4-BE49-F238E27FC236}">
                <a16:creationId xmlns:a16="http://schemas.microsoft.com/office/drawing/2014/main" id="{0969222E-549B-A647-97D2-B22F22B6A502}"/>
              </a:ext>
            </a:extLst>
          </p:cNvPr>
          <p:cNvSpPr txBox="1"/>
          <p:nvPr/>
        </p:nvSpPr>
        <p:spPr>
          <a:xfrm>
            <a:off x="5447567" y="7900977"/>
            <a:ext cx="2447850"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Invalidate</a:t>
            </a:r>
          </a:p>
        </p:txBody>
      </p:sp>
      <p:sp>
        <p:nvSpPr>
          <p:cNvPr id="85" name="TextBox 84">
            <a:extLst>
              <a:ext uri="{FF2B5EF4-FFF2-40B4-BE49-F238E27FC236}">
                <a16:creationId xmlns:a16="http://schemas.microsoft.com/office/drawing/2014/main" id="{8E1720E6-E2E6-7041-A308-649C5FD36EE2}"/>
              </a:ext>
            </a:extLst>
          </p:cNvPr>
          <p:cNvSpPr txBox="1"/>
          <p:nvPr/>
        </p:nvSpPr>
        <p:spPr>
          <a:xfrm>
            <a:off x="3543301" y="8607870"/>
            <a:ext cx="1904266"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a:t>
            </a:r>
          </a:p>
        </p:txBody>
      </p:sp>
      <p:sp>
        <p:nvSpPr>
          <p:cNvPr id="86" name="Rounded Rectangle 85">
            <a:extLst>
              <a:ext uri="{FF2B5EF4-FFF2-40B4-BE49-F238E27FC236}">
                <a16:creationId xmlns:a16="http://schemas.microsoft.com/office/drawing/2014/main" id="{7DAE4F89-7709-5246-B425-B14EDB03465E}"/>
              </a:ext>
            </a:extLst>
          </p:cNvPr>
          <p:cNvSpPr/>
          <p:nvPr/>
        </p:nvSpPr>
        <p:spPr>
          <a:xfrm>
            <a:off x="20843121" y="12230101"/>
            <a:ext cx="2523426" cy="95655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Kafka</a:t>
            </a:r>
          </a:p>
        </p:txBody>
      </p:sp>
      <p:sp>
        <p:nvSpPr>
          <p:cNvPr id="87" name="Rounded Rectangle 86">
            <a:extLst>
              <a:ext uri="{FF2B5EF4-FFF2-40B4-BE49-F238E27FC236}">
                <a16:creationId xmlns:a16="http://schemas.microsoft.com/office/drawing/2014/main" id="{ADCE1FA7-E18E-544E-9657-F6F427BE98E2}"/>
              </a:ext>
            </a:extLst>
          </p:cNvPr>
          <p:cNvSpPr/>
          <p:nvPr/>
        </p:nvSpPr>
        <p:spPr>
          <a:xfrm>
            <a:off x="18811169" y="9273306"/>
            <a:ext cx="4063902" cy="1254792"/>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 Invalidation Service</a:t>
            </a:r>
          </a:p>
        </p:txBody>
      </p:sp>
      <p:cxnSp>
        <p:nvCxnSpPr>
          <p:cNvPr id="88" name="Straight Arrow Connector 87">
            <a:extLst>
              <a:ext uri="{FF2B5EF4-FFF2-40B4-BE49-F238E27FC236}">
                <a16:creationId xmlns:a16="http://schemas.microsoft.com/office/drawing/2014/main" id="{04F7381F-BA81-2945-95D2-A99BBD6239E3}"/>
              </a:ext>
            </a:extLst>
          </p:cNvPr>
          <p:cNvCxnSpPr>
            <a:endCxn id="86" idx="1"/>
          </p:cNvCxnSpPr>
          <p:nvPr/>
        </p:nvCxnSpPr>
        <p:spPr>
          <a:xfrm>
            <a:off x="18328523" y="11681571"/>
            <a:ext cx="2514598" cy="1026806"/>
          </a:xfrm>
          <a:prstGeom prst="straightConnector1">
            <a:avLst/>
          </a:prstGeom>
          <a:ln w="38100">
            <a:solidFill>
              <a:srgbClr val="8AA4AA"/>
            </a:solidFill>
            <a:miter lim="400000"/>
            <a:headEnd type="none" len="sm"/>
            <a:tailEnd type="triangle"/>
          </a:ln>
        </p:spPr>
      </p:cxnSp>
      <p:cxnSp>
        <p:nvCxnSpPr>
          <p:cNvPr id="89" name="Straight Arrow Connector 88">
            <a:extLst>
              <a:ext uri="{FF2B5EF4-FFF2-40B4-BE49-F238E27FC236}">
                <a16:creationId xmlns:a16="http://schemas.microsoft.com/office/drawing/2014/main" id="{BFDEBDF5-DA12-2E4B-9A3C-BFEED621A41E}"/>
              </a:ext>
            </a:extLst>
          </p:cNvPr>
          <p:cNvCxnSpPr>
            <a:stCxn id="86" idx="0"/>
            <a:endCxn id="87" idx="2"/>
          </p:cNvCxnSpPr>
          <p:nvPr/>
        </p:nvCxnSpPr>
        <p:spPr>
          <a:xfrm flipH="1" flipV="1">
            <a:off x="20843121" y="10528099"/>
            <a:ext cx="1261714" cy="1702002"/>
          </a:xfrm>
          <a:prstGeom prst="straightConnector1">
            <a:avLst/>
          </a:prstGeom>
          <a:ln w="38100">
            <a:solidFill>
              <a:srgbClr val="8AA4AA"/>
            </a:solidFill>
            <a:miter lim="400000"/>
            <a:headEnd type="none" len="sm"/>
            <a:tailEnd type="triangle"/>
          </a:ln>
        </p:spPr>
      </p:cxnSp>
      <p:sp>
        <p:nvSpPr>
          <p:cNvPr id="90" name="TextBox 89">
            <a:extLst>
              <a:ext uri="{FF2B5EF4-FFF2-40B4-BE49-F238E27FC236}">
                <a16:creationId xmlns:a16="http://schemas.microsoft.com/office/drawing/2014/main" id="{0CFC1C48-F3F6-EA40-8A99-6F0994CEF145}"/>
              </a:ext>
            </a:extLst>
          </p:cNvPr>
          <p:cNvSpPr txBox="1"/>
          <p:nvPr/>
        </p:nvSpPr>
        <p:spPr>
          <a:xfrm>
            <a:off x="20843118" y="11115677"/>
            <a:ext cx="2514600"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Consume</a:t>
            </a:r>
          </a:p>
        </p:txBody>
      </p:sp>
      <p:cxnSp>
        <p:nvCxnSpPr>
          <p:cNvPr id="91" name="Straight Arrow Connector 90">
            <a:extLst>
              <a:ext uri="{FF2B5EF4-FFF2-40B4-BE49-F238E27FC236}">
                <a16:creationId xmlns:a16="http://schemas.microsoft.com/office/drawing/2014/main" id="{C25A5FAF-51A1-914B-B1B5-D95BD1A4E298}"/>
              </a:ext>
            </a:extLst>
          </p:cNvPr>
          <p:cNvCxnSpPr>
            <a:stCxn id="87" idx="0"/>
          </p:cNvCxnSpPr>
          <p:nvPr/>
        </p:nvCxnSpPr>
        <p:spPr>
          <a:xfrm flipH="1" flipV="1">
            <a:off x="20843119" y="7408345"/>
            <a:ext cx="2" cy="1864962"/>
          </a:xfrm>
          <a:prstGeom prst="straightConnector1">
            <a:avLst/>
          </a:prstGeom>
          <a:ln w="38100">
            <a:solidFill>
              <a:srgbClr val="8AA4AA"/>
            </a:solidFill>
            <a:miter lim="400000"/>
            <a:headEnd type="none" len="sm"/>
            <a:tailEnd type="triangle"/>
          </a:ln>
        </p:spPr>
      </p:cxnSp>
      <p:sp>
        <p:nvSpPr>
          <p:cNvPr id="92" name="TextBox 91">
            <a:extLst>
              <a:ext uri="{FF2B5EF4-FFF2-40B4-BE49-F238E27FC236}">
                <a16:creationId xmlns:a16="http://schemas.microsoft.com/office/drawing/2014/main" id="{54F4BC96-1806-B248-97D1-4B848383A7EF}"/>
              </a:ext>
            </a:extLst>
          </p:cNvPr>
          <p:cNvSpPr txBox="1"/>
          <p:nvPr/>
        </p:nvSpPr>
        <p:spPr>
          <a:xfrm>
            <a:off x="19802477" y="8201027"/>
            <a:ext cx="2302358"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Invalidate</a:t>
            </a:r>
          </a:p>
        </p:txBody>
      </p:sp>
    </p:spTree>
    <p:extLst>
      <p:ext uri="{BB962C8B-B14F-4D97-AF65-F5344CB8AC3E}">
        <p14:creationId xmlns:p14="http://schemas.microsoft.com/office/powerpoint/2010/main" val="33662787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647700" y="6759494"/>
            <a:ext cx="10275987" cy="5633032"/>
          </a:xfrm>
        </p:spPr>
        <p:txBody>
          <a:bodyPr>
            <a:normAutofit/>
          </a:bodyPr>
          <a:lstStyle/>
          <a:p>
            <a:r>
              <a:rPr kumimoji="1" lang="en-US" altLang="zh-CN" sz="5400" b="1" dirty="0" err="1"/>
              <a:t>Mysql</a:t>
            </a:r>
            <a:endParaRPr kumimoji="1" lang="en-US" altLang="zh-CN" sz="5400" b="1" dirty="0"/>
          </a:p>
          <a:p>
            <a:endParaRPr kumimoji="1" lang="en-US" altLang="zh-CN" sz="5400" b="1" dirty="0"/>
          </a:p>
          <a:p>
            <a:endParaRPr kumimoji="1" lang="en-US" altLang="zh-CN" sz="5400" b="1" dirty="0"/>
          </a:p>
          <a:p>
            <a:r>
              <a:rPr kumimoji="1" lang="en-US" altLang="zh-CN" sz="5400" b="1" dirty="0"/>
              <a:t>HBase</a:t>
            </a:r>
            <a:endParaRPr kumimoji="1" lang="zh-CN" altLang="en-US" sz="5400" b="1" dirty="0"/>
          </a:p>
        </p:txBody>
      </p:sp>
      <p:sp>
        <p:nvSpPr>
          <p:cNvPr id="6" name="文本占位符 5"/>
          <p:cNvSpPr>
            <a:spLocks noGrp="1"/>
          </p:cNvSpPr>
          <p:nvPr>
            <p:ph type="body" sz="quarter" idx="15"/>
          </p:nvPr>
        </p:nvSpPr>
        <p:spPr/>
        <p:txBody>
          <a:bodyPr/>
          <a:lstStyle/>
          <a:p>
            <a:r>
              <a:rPr kumimoji="1" lang="en-US" altLang="zh-CN" sz="8000" b="1" dirty="0"/>
              <a:t>DB</a:t>
            </a:r>
            <a:endParaRPr kumimoji="1" lang="zh-CN" altLang="en-US" b="1" dirty="0"/>
          </a:p>
        </p:txBody>
      </p:sp>
      <p:pic>
        <p:nvPicPr>
          <p:cNvPr id="7" name="Picture 6">
            <a:extLst>
              <a:ext uri="{FF2B5EF4-FFF2-40B4-BE49-F238E27FC236}">
                <a16:creationId xmlns:a16="http://schemas.microsoft.com/office/drawing/2014/main" id="{6BAC3F20-9015-2B49-B3D7-68E8B8F4D570}"/>
              </a:ext>
            </a:extLst>
          </p:cNvPr>
          <p:cNvPicPr>
            <a:picLocks noChangeAspect="1"/>
          </p:cNvPicPr>
          <p:nvPr/>
        </p:nvPicPr>
        <p:blipFill>
          <a:blip r:embed="rId3"/>
          <a:stretch>
            <a:fillRect/>
          </a:stretch>
        </p:blipFill>
        <p:spPr>
          <a:xfrm>
            <a:off x="9466077" y="2517381"/>
            <a:ext cx="8976906" cy="3749178"/>
          </a:xfrm>
          <a:prstGeom prst="rect">
            <a:avLst/>
          </a:prstGeom>
        </p:spPr>
      </p:pic>
      <p:pic>
        <p:nvPicPr>
          <p:cNvPr id="8" name="Picture 7">
            <a:extLst>
              <a:ext uri="{FF2B5EF4-FFF2-40B4-BE49-F238E27FC236}">
                <a16:creationId xmlns:a16="http://schemas.microsoft.com/office/drawing/2014/main" id="{6491D194-A6D3-DA4C-9208-40DA9148845A}"/>
              </a:ext>
            </a:extLst>
          </p:cNvPr>
          <p:cNvPicPr>
            <a:picLocks noChangeAspect="1"/>
          </p:cNvPicPr>
          <p:nvPr/>
        </p:nvPicPr>
        <p:blipFill>
          <a:blip r:embed="rId4"/>
          <a:stretch>
            <a:fillRect/>
          </a:stretch>
        </p:blipFill>
        <p:spPr>
          <a:xfrm>
            <a:off x="12136986" y="8878947"/>
            <a:ext cx="11236000" cy="2868766"/>
          </a:xfrm>
          <a:prstGeom prst="rect">
            <a:avLst/>
          </a:prstGeom>
        </p:spPr>
      </p:pic>
    </p:spTree>
    <p:extLst>
      <p:ext uri="{BB962C8B-B14F-4D97-AF65-F5344CB8AC3E}">
        <p14:creationId xmlns:p14="http://schemas.microsoft.com/office/powerpoint/2010/main" val="17854642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647700" y="6759494"/>
            <a:ext cx="10275987" cy="5633032"/>
          </a:xfrm>
        </p:spPr>
        <p:txBody>
          <a:bodyPr>
            <a:normAutofit/>
          </a:bodyPr>
          <a:lstStyle/>
          <a:p>
            <a:r>
              <a:rPr kumimoji="1" lang="en-US" altLang="zh-CN" sz="5400" b="1" dirty="0"/>
              <a:t>Maxwell</a:t>
            </a:r>
          </a:p>
          <a:p>
            <a:endParaRPr kumimoji="1" lang="en-US" altLang="zh-CN" sz="5400" b="1" dirty="0"/>
          </a:p>
          <a:p>
            <a:endParaRPr kumimoji="1" lang="en-US" altLang="zh-CN" sz="5400" b="1" dirty="0"/>
          </a:p>
          <a:p>
            <a:r>
              <a:rPr kumimoji="1" lang="en-US" altLang="zh-CN" sz="5400" b="1" dirty="0" err="1"/>
              <a:t>Mysql</a:t>
            </a:r>
            <a:r>
              <a:rPr kumimoji="1" lang="en-US" altLang="zh-CN" sz="5400" b="1" dirty="0"/>
              <a:t> Comment</a:t>
            </a:r>
            <a:endParaRPr kumimoji="1" lang="zh-CN" altLang="en-US" sz="5400" b="1" dirty="0"/>
          </a:p>
        </p:txBody>
      </p:sp>
      <p:sp>
        <p:nvSpPr>
          <p:cNvPr id="6" name="文本占位符 5"/>
          <p:cNvSpPr>
            <a:spLocks noGrp="1"/>
          </p:cNvSpPr>
          <p:nvPr>
            <p:ph type="body" sz="quarter" idx="15"/>
          </p:nvPr>
        </p:nvSpPr>
        <p:spPr/>
        <p:txBody>
          <a:bodyPr/>
          <a:lstStyle/>
          <a:p>
            <a:r>
              <a:rPr kumimoji="1" lang="en-US" altLang="zh-CN" sz="8000" b="1" dirty="0" err="1"/>
              <a:t>Mysql</a:t>
            </a:r>
            <a:endParaRPr kumimoji="1" lang="zh-CN" altLang="en-US" b="1" dirty="0"/>
          </a:p>
        </p:txBody>
      </p:sp>
      <p:pic>
        <p:nvPicPr>
          <p:cNvPr id="9" name=" 2016_Pinterest_Template_Clean_v6.001.jpeg">
            <a:extLst>
              <a:ext uri="{FF2B5EF4-FFF2-40B4-BE49-F238E27FC236}">
                <a16:creationId xmlns:a16="http://schemas.microsoft.com/office/drawing/2014/main" id="{A7951D22-553C-6F44-B435-60ABAF59379C}"/>
              </a:ext>
            </a:extLst>
          </p:cNvPr>
          <p:cNvPicPr>
            <a:picLocks noChangeAspect="1"/>
          </p:cNvPicPr>
          <p:nvPr/>
        </p:nvPicPr>
        <p:blipFill>
          <a:blip r:embed="rId3"/>
          <a:stretch>
            <a:fillRect/>
          </a:stretch>
        </p:blipFill>
        <p:spPr>
          <a:xfrm>
            <a:off x="8719890" y="1951656"/>
            <a:ext cx="6818426" cy="6288268"/>
          </a:xfrm>
          <a:prstGeom prst="rect">
            <a:avLst/>
          </a:prstGeom>
        </p:spPr>
      </p:pic>
      <p:pic>
        <p:nvPicPr>
          <p:cNvPr id="10" name="Picture 9">
            <a:extLst>
              <a:ext uri="{FF2B5EF4-FFF2-40B4-BE49-F238E27FC236}">
                <a16:creationId xmlns:a16="http://schemas.microsoft.com/office/drawing/2014/main" id="{2A6C6868-F401-5146-AA14-36D6ACC8BE1F}"/>
              </a:ext>
            </a:extLst>
          </p:cNvPr>
          <p:cNvPicPr>
            <a:picLocks noChangeAspect="1"/>
          </p:cNvPicPr>
          <p:nvPr/>
        </p:nvPicPr>
        <p:blipFill>
          <a:blip r:embed="rId4"/>
          <a:stretch>
            <a:fillRect/>
          </a:stretch>
        </p:blipFill>
        <p:spPr>
          <a:xfrm>
            <a:off x="11994995" y="7920687"/>
            <a:ext cx="11471590" cy="4791076"/>
          </a:xfrm>
          <a:prstGeom prst="rect">
            <a:avLst/>
          </a:prstGeom>
        </p:spPr>
      </p:pic>
    </p:spTree>
    <p:extLst>
      <p:ext uri="{BB962C8B-B14F-4D97-AF65-F5344CB8AC3E}">
        <p14:creationId xmlns:p14="http://schemas.microsoft.com/office/powerpoint/2010/main" val="19119039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Cache Invalidation Service</a:t>
            </a:r>
            <a:endParaRPr kumimoji="1" lang="zh-CN" altLang="en-US" dirty="0"/>
          </a:p>
        </p:txBody>
      </p:sp>
      <p:sp>
        <p:nvSpPr>
          <p:cNvPr id="29" name="Magnetic Disk 28">
            <a:extLst>
              <a:ext uri="{FF2B5EF4-FFF2-40B4-BE49-F238E27FC236}">
                <a16:creationId xmlns:a16="http://schemas.microsoft.com/office/drawing/2014/main" id="{EE01FB16-4BAE-764C-B36C-1EECF38F66BE}"/>
              </a:ext>
            </a:extLst>
          </p:cNvPr>
          <p:cNvSpPr/>
          <p:nvPr/>
        </p:nvSpPr>
        <p:spPr>
          <a:xfrm>
            <a:off x="3282301" y="10176490"/>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cxnSp>
        <p:nvCxnSpPr>
          <p:cNvPr id="30" name="Straight Connector 29">
            <a:extLst>
              <a:ext uri="{FF2B5EF4-FFF2-40B4-BE49-F238E27FC236}">
                <a16:creationId xmlns:a16="http://schemas.microsoft.com/office/drawing/2014/main" id="{A5827A8A-AEEF-8743-A282-12F174C68B63}"/>
              </a:ext>
            </a:extLst>
          </p:cNvPr>
          <p:cNvCxnSpPr>
            <a:cxnSpLocks/>
          </p:cNvCxnSpPr>
          <p:nvPr/>
        </p:nvCxnSpPr>
        <p:spPr>
          <a:xfrm>
            <a:off x="11333748" y="5342022"/>
            <a:ext cx="0" cy="8205536"/>
          </a:xfrm>
          <a:prstGeom prst="line">
            <a:avLst/>
          </a:prstGeom>
          <a:ln w="38100">
            <a:solidFill>
              <a:srgbClr val="8AA4AA"/>
            </a:solidFill>
            <a:miter lim="400000"/>
            <a:headEnd type="none" len="sm"/>
            <a:tailEnd type="none" len="sm"/>
          </a:ln>
        </p:spPr>
      </p:cxnSp>
      <p:sp>
        <p:nvSpPr>
          <p:cNvPr id="31" name="TextBox 30">
            <a:extLst>
              <a:ext uri="{FF2B5EF4-FFF2-40B4-BE49-F238E27FC236}">
                <a16:creationId xmlns:a16="http://schemas.microsoft.com/office/drawing/2014/main" id="{9D54E727-4F54-FA41-87A1-AAC4E990AD85}"/>
              </a:ext>
            </a:extLst>
          </p:cNvPr>
          <p:cNvSpPr txBox="1"/>
          <p:nvPr/>
        </p:nvSpPr>
        <p:spPr>
          <a:xfrm>
            <a:off x="2596484" y="3344383"/>
            <a:ext cx="3320716"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US-East</a:t>
            </a:r>
          </a:p>
        </p:txBody>
      </p:sp>
      <p:sp>
        <p:nvSpPr>
          <p:cNvPr id="32" name="TextBox 31">
            <a:extLst>
              <a:ext uri="{FF2B5EF4-FFF2-40B4-BE49-F238E27FC236}">
                <a16:creationId xmlns:a16="http://schemas.microsoft.com/office/drawing/2014/main" id="{FE608342-5D43-BE4E-98DF-CC81A53378A0}"/>
              </a:ext>
            </a:extLst>
          </p:cNvPr>
          <p:cNvSpPr txBox="1"/>
          <p:nvPr/>
        </p:nvSpPr>
        <p:spPr>
          <a:xfrm>
            <a:off x="15813922" y="3322269"/>
            <a:ext cx="5029200"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US-West</a:t>
            </a:r>
          </a:p>
        </p:txBody>
      </p:sp>
      <p:sp>
        <p:nvSpPr>
          <p:cNvPr id="33" name="Rounded Rectangle 32">
            <a:extLst>
              <a:ext uri="{FF2B5EF4-FFF2-40B4-BE49-F238E27FC236}">
                <a16:creationId xmlns:a16="http://schemas.microsoft.com/office/drawing/2014/main" id="{FD2FC3F8-0359-E344-852A-13AF807B86F5}"/>
              </a:ext>
            </a:extLst>
          </p:cNvPr>
          <p:cNvSpPr/>
          <p:nvPr/>
        </p:nvSpPr>
        <p:spPr>
          <a:xfrm>
            <a:off x="2098053" y="6542695"/>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34" name="Rounded Rectangle 33">
            <a:extLst>
              <a:ext uri="{FF2B5EF4-FFF2-40B4-BE49-F238E27FC236}">
                <a16:creationId xmlns:a16="http://schemas.microsoft.com/office/drawing/2014/main" id="{3C0581A9-CB04-D64A-990E-8FAD19D50E2E}"/>
              </a:ext>
            </a:extLst>
          </p:cNvPr>
          <p:cNvSpPr/>
          <p:nvPr/>
        </p:nvSpPr>
        <p:spPr>
          <a:xfrm>
            <a:off x="7672085" y="8607870"/>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2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35" name="Magnetic Disk 34">
            <a:extLst>
              <a:ext uri="{FF2B5EF4-FFF2-40B4-BE49-F238E27FC236}">
                <a16:creationId xmlns:a16="http://schemas.microsoft.com/office/drawing/2014/main" id="{ADD1C83A-D3F2-4D41-8E4D-6C3D707D46C1}"/>
              </a:ext>
            </a:extLst>
          </p:cNvPr>
          <p:cNvSpPr/>
          <p:nvPr/>
        </p:nvSpPr>
        <p:spPr>
          <a:xfrm>
            <a:off x="15807315" y="10199460"/>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36" name="Rounded Rectangle 35">
            <a:extLst>
              <a:ext uri="{FF2B5EF4-FFF2-40B4-BE49-F238E27FC236}">
                <a16:creationId xmlns:a16="http://schemas.microsoft.com/office/drawing/2014/main" id="{B1BA5101-F410-644B-90AA-ED1F78854B81}"/>
              </a:ext>
            </a:extLst>
          </p:cNvPr>
          <p:cNvSpPr/>
          <p:nvPr/>
        </p:nvSpPr>
        <p:spPr>
          <a:xfrm>
            <a:off x="14228267" y="6530019"/>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37" name="Rounded Rectangle 36">
            <a:extLst>
              <a:ext uri="{FF2B5EF4-FFF2-40B4-BE49-F238E27FC236}">
                <a16:creationId xmlns:a16="http://schemas.microsoft.com/office/drawing/2014/main" id="{B9912C4B-5849-594F-A9BD-0E781E6783AD}"/>
              </a:ext>
            </a:extLst>
          </p:cNvPr>
          <p:cNvSpPr/>
          <p:nvPr/>
        </p:nvSpPr>
        <p:spPr>
          <a:xfrm>
            <a:off x="19199757" y="6773386"/>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2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cxnSp>
        <p:nvCxnSpPr>
          <p:cNvPr id="38" name="Straight Arrow Connector 37">
            <a:extLst>
              <a:ext uri="{FF2B5EF4-FFF2-40B4-BE49-F238E27FC236}">
                <a16:creationId xmlns:a16="http://schemas.microsoft.com/office/drawing/2014/main" id="{EDCD7070-2AA2-284B-ACAD-C26CE87AE92C}"/>
              </a:ext>
            </a:extLst>
          </p:cNvPr>
          <p:cNvCxnSpPr>
            <a:endCxn id="33" idx="0"/>
          </p:cNvCxnSpPr>
          <p:nvPr/>
        </p:nvCxnSpPr>
        <p:spPr>
          <a:xfrm flipH="1">
            <a:off x="4114798" y="5029201"/>
            <a:ext cx="1621944" cy="1513494"/>
          </a:xfrm>
          <a:prstGeom prst="straightConnector1">
            <a:avLst/>
          </a:prstGeom>
          <a:ln w="38100">
            <a:solidFill>
              <a:srgbClr val="8AA4AA"/>
            </a:solidFill>
            <a:miter lim="400000"/>
            <a:headEnd type="none" len="sm"/>
            <a:tailEnd type="triangle"/>
          </a:ln>
        </p:spPr>
      </p:cxnSp>
      <p:sp>
        <p:nvSpPr>
          <p:cNvPr id="39" name="TextBox 38">
            <a:extLst>
              <a:ext uri="{FF2B5EF4-FFF2-40B4-BE49-F238E27FC236}">
                <a16:creationId xmlns:a16="http://schemas.microsoft.com/office/drawing/2014/main" id="{67AD4685-0493-6E48-A6BA-2D3A00111051}"/>
              </a:ext>
            </a:extLst>
          </p:cNvPr>
          <p:cNvSpPr txBox="1"/>
          <p:nvPr/>
        </p:nvSpPr>
        <p:spPr>
          <a:xfrm>
            <a:off x="5736743" y="4282530"/>
            <a:ext cx="2653886"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write </a:t>
            </a:r>
            <a:r>
              <a:rPr lang="en-US" sz="4000" kern="1200" spc="-180" dirty="0" err="1">
                <a:solidFill>
                  <a:srgbClr val="555555"/>
                </a:solidFill>
                <a:latin typeface="Haas Grot Disp Pinterest"/>
                <a:cs typeface="Haas Grot Disp Pinterest"/>
              </a:rPr>
              <a:t>req</a:t>
            </a:r>
            <a:r>
              <a:rPr lang="en-US" sz="4000" kern="1200" spc="-180" dirty="0">
                <a:solidFill>
                  <a:srgbClr val="555555"/>
                </a:solidFill>
                <a:latin typeface="Haas Grot Disp Pinterest"/>
                <a:cs typeface="Haas Grot Disp Pinterest"/>
              </a:rPr>
              <a:t>:</a:t>
            </a:r>
          </a:p>
          <a:p>
            <a:pPr defTabSz="1828800" hangingPunct="1">
              <a:lnSpc>
                <a:spcPct val="90000"/>
              </a:lnSpc>
              <a:defRPr/>
            </a:pPr>
            <a:r>
              <a:rPr lang="en-US" sz="4000" kern="1200" spc="-180" dirty="0">
                <a:solidFill>
                  <a:srgbClr val="555555"/>
                </a:solidFill>
                <a:latin typeface="Haas Grot Disp Pinterest"/>
                <a:cs typeface="Haas Grot Disp Pinterest"/>
              </a:rPr>
              <a:t>key: </a:t>
            </a:r>
            <a:r>
              <a:rPr lang="en-US" sz="4000" kern="1200" spc="-180" dirty="0" err="1">
                <a:solidFill>
                  <a:srgbClr val="555555"/>
                </a:solidFill>
                <a:latin typeface="Haas Grot Disp Pinterest"/>
                <a:cs typeface="Haas Grot Disp Pinterest"/>
              </a:rPr>
              <a:t>val</a:t>
            </a:r>
            <a:endParaRPr lang="en-US" sz="4000" kern="1200" spc="-180" dirty="0">
              <a:solidFill>
                <a:srgbClr val="555555"/>
              </a:solidFill>
              <a:latin typeface="Haas Grot Disp Pinterest"/>
              <a:cs typeface="Haas Grot Disp Pinterest"/>
            </a:endParaRPr>
          </a:p>
        </p:txBody>
      </p:sp>
      <p:sp>
        <p:nvSpPr>
          <p:cNvPr id="40" name="Double Brace 39">
            <a:extLst>
              <a:ext uri="{FF2B5EF4-FFF2-40B4-BE49-F238E27FC236}">
                <a16:creationId xmlns:a16="http://schemas.microsoft.com/office/drawing/2014/main" id="{E5C5B797-2464-7F4A-9B52-1C452C28F9B1}"/>
              </a:ext>
            </a:extLst>
          </p:cNvPr>
          <p:cNvSpPr/>
          <p:nvPr/>
        </p:nvSpPr>
        <p:spPr>
          <a:xfrm>
            <a:off x="5599168" y="4314722"/>
            <a:ext cx="2522032" cy="1503416"/>
          </a:xfrm>
          <a:prstGeom prst="bracePair">
            <a:avLst/>
          </a:prstGeom>
          <a:ln w="38100">
            <a:solidFill>
              <a:srgbClr val="8AA4AA"/>
            </a:solidFill>
            <a:miter lim="400000"/>
            <a:headEnd type="none" len="sm"/>
            <a:tailEnd type="none" len="sm"/>
          </a:ln>
        </p:spPr>
        <p:txBody>
          <a:bodyPr rtlCol="0" anchor="ctr"/>
          <a:lstStyle/>
          <a:p>
            <a:pPr algn="ctr" defTabSz="1828800" hangingPunct="1">
              <a:defRPr/>
            </a:pPr>
            <a:endParaRPr lang="en-US" sz="3600" kern="1200">
              <a:solidFill>
                <a:srgbClr val="000000"/>
              </a:solidFill>
              <a:latin typeface="Calibri"/>
            </a:endParaRPr>
          </a:p>
        </p:txBody>
      </p:sp>
      <p:cxnSp>
        <p:nvCxnSpPr>
          <p:cNvPr id="41" name="Straight Arrow Connector 40">
            <a:extLst>
              <a:ext uri="{FF2B5EF4-FFF2-40B4-BE49-F238E27FC236}">
                <a16:creationId xmlns:a16="http://schemas.microsoft.com/office/drawing/2014/main" id="{E14CEBE1-A609-9E47-B41A-DD66EBB2A666}"/>
              </a:ext>
            </a:extLst>
          </p:cNvPr>
          <p:cNvCxnSpPr>
            <a:stCxn id="33" idx="2"/>
            <a:endCxn id="29" idx="1"/>
          </p:cNvCxnSpPr>
          <p:nvPr/>
        </p:nvCxnSpPr>
        <p:spPr>
          <a:xfrm>
            <a:off x="4114798" y="7421021"/>
            <a:ext cx="394724" cy="2755470"/>
          </a:xfrm>
          <a:prstGeom prst="straightConnector1">
            <a:avLst/>
          </a:prstGeom>
          <a:ln w="38100">
            <a:solidFill>
              <a:srgbClr val="8AA4AA"/>
            </a:solidFill>
            <a:miter lim="400000"/>
            <a:headEnd type="none" len="sm"/>
            <a:tailEnd type="triangle"/>
          </a:ln>
        </p:spPr>
      </p:cxnSp>
      <p:cxnSp>
        <p:nvCxnSpPr>
          <p:cNvPr id="42" name="Straight Arrow Connector 41">
            <a:extLst>
              <a:ext uri="{FF2B5EF4-FFF2-40B4-BE49-F238E27FC236}">
                <a16:creationId xmlns:a16="http://schemas.microsoft.com/office/drawing/2014/main" id="{1C4366D6-E26C-1A47-81DF-ED7DA7DC1BAE}"/>
              </a:ext>
            </a:extLst>
          </p:cNvPr>
          <p:cNvCxnSpPr>
            <a:cxnSpLocks/>
            <a:stCxn id="33" idx="2"/>
            <a:endCxn id="34" idx="1"/>
          </p:cNvCxnSpPr>
          <p:nvPr/>
        </p:nvCxnSpPr>
        <p:spPr>
          <a:xfrm>
            <a:off x="4114799" y="7421020"/>
            <a:ext cx="3557286" cy="1505080"/>
          </a:xfrm>
          <a:prstGeom prst="straightConnector1">
            <a:avLst/>
          </a:prstGeom>
          <a:ln w="38100">
            <a:solidFill>
              <a:srgbClr val="8AA4AA"/>
            </a:solidFill>
            <a:miter lim="400000"/>
            <a:headEnd type="none" len="sm"/>
            <a:tailEnd type="triangle"/>
          </a:ln>
        </p:spPr>
      </p:cxnSp>
      <p:cxnSp>
        <p:nvCxnSpPr>
          <p:cNvPr id="43" name="Straight Arrow Connector 42">
            <a:extLst>
              <a:ext uri="{FF2B5EF4-FFF2-40B4-BE49-F238E27FC236}">
                <a16:creationId xmlns:a16="http://schemas.microsoft.com/office/drawing/2014/main" id="{885F9C14-2474-3447-B4AA-38CCB8760C1F}"/>
              </a:ext>
            </a:extLst>
          </p:cNvPr>
          <p:cNvCxnSpPr>
            <a:stCxn id="29" idx="4"/>
            <a:endCxn id="35" idx="2"/>
          </p:cNvCxnSpPr>
          <p:nvPr/>
        </p:nvCxnSpPr>
        <p:spPr>
          <a:xfrm>
            <a:off x="5736742" y="11681571"/>
            <a:ext cx="10070572" cy="22970"/>
          </a:xfrm>
          <a:prstGeom prst="straightConnector1">
            <a:avLst/>
          </a:prstGeom>
          <a:ln w="38100">
            <a:solidFill>
              <a:srgbClr val="8AA4AA"/>
            </a:solidFill>
            <a:miter lim="400000"/>
            <a:headEnd type="none" len="sm"/>
            <a:tailEnd type="triangle"/>
          </a:ln>
        </p:spPr>
      </p:cxnSp>
      <p:sp>
        <p:nvSpPr>
          <p:cNvPr id="44" name="TextBox 43">
            <a:extLst>
              <a:ext uri="{FF2B5EF4-FFF2-40B4-BE49-F238E27FC236}">
                <a16:creationId xmlns:a16="http://schemas.microsoft.com/office/drawing/2014/main" id="{B5CAA0E5-BAA8-CD47-BD53-5BEBF0B07A3F}"/>
              </a:ext>
            </a:extLst>
          </p:cNvPr>
          <p:cNvSpPr txBox="1"/>
          <p:nvPr/>
        </p:nvSpPr>
        <p:spPr>
          <a:xfrm>
            <a:off x="9315451" y="11115677"/>
            <a:ext cx="2741798"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Replication</a:t>
            </a:r>
          </a:p>
        </p:txBody>
      </p:sp>
      <p:sp>
        <p:nvSpPr>
          <p:cNvPr id="45" name="TextBox 44">
            <a:extLst>
              <a:ext uri="{FF2B5EF4-FFF2-40B4-BE49-F238E27FC236}">
                <a16:creationId xmlns:a16="http://schemas.microsoft.com/office/drawing/2014/main" id="{2CBCBE86-2039-BB45-B837-BAB937FE57C2}"/>
              </a:ext>
            </a:extLst>
          </p:cNvPr>
          <p:cNvSpPr txBox="1"/>
          <p:nvPr/>
        </p:nvSpPr>
        <p:spPr>
          <a:xfrm>
            <a:off x="5447567" y="7900977"/>
            <a:ext cx="2447850"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Invalidate</a:t>
            </a:r>
          </a:p>
        </p:txBody>
      </p:sp>
      <p:sp>
        <p:nvSpPr>
          <p:cNvPr id="46" name="TextBox 45">
            <a:extLst>
              <a:ext uri="{FF2B5EF4-FFF2-40B4-BE49-F238E27FC236}">
                <a16:creationId xmlns:a16="http://schemas.microsoft.com/office/drawing/2014/main" id="{B41A6177-84E6-7B49-9B41-7B941B8AC10F}"/>
              </a:ext>
            </a:extLst>
          </p:cNvPr>
          <p:cNvSpPr txBox="1"/>
          <p:nvPr/>
        </p:nvSpPr>
        <p:spPr>
          <a:xfrm>
            <a:off x="3543301" y="8607870"/>
            <a:ext cx="1904266"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a:t>
            </a:r>
          </a:p>
        </p:txBody>
      </p:sp>
      <p:sp>
        <p:nvSpPr>
          <p:cNvPr id="47" name="Rounded Rectangle 46">
            <a:extLst>
              <a:ext uri="{FF2B5EF4-FFF2-40B4-BE49-F238E27FC236}">
                <a16:creationId xmlns:a16="http://schemas.microsoft.com/office/drawing/2014/main" id="{0FAB38DB-08C1-9449-9D35-12A3A08CBB4A}"/>
              </a:ext>
            </a:extLst>
          </p:cNvPr>
          <p:cNvSpPr/>
          <p:nvPr/>
        </p:nvSpPr>
        <p:spPr>
          <a:xfrm>
            <a:off x="20843121" y="12230101"/>
            <a:ext cx="2523426" cy="95655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Kafka</a:t>
            </a:r>
          </a:p>
        </p:txBody>
      </p:sp>
      <p:sp>
        <p:nvSpPr>
          <p:cNvPr id="48" name="Rounded Rectangle 47">
            <a:extLst>
              <a:ext uri="{FF2B5EF4-FFF2-40B4-BE49-F238E27FC236}">
                <a16:creationId xmlns:a16="http://schemas.microsoft.com/office/drawing/2014/main" id="{C81C431A-CEED-BA4F-9936-941EB3C3DB38}"/>
              </a:ext>
            </a:extLst>
          </p:cNvPr>
          <p:cNvSpPr/>
          <p:nvPr/>
        </p:nvSpPr>
        <p:spPr>
          <a:xfrm>
            <a:off x="18811169" y="9273306"/>
            <a:ext cx="4063902" cy="1254792"/>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 Invalidation Service</a:t>
            </a:r>
          </a:p>
        </p:txBody>
      </p:sp>
      <p:cxnSp>
        <p:nvCxnSpPr>
          <p:cNvPr id="49" name="Straight Arrow Connector 48">
            <a:extLst>
              <a:ext uri="{FF2B5EF4-FFF2-40B4-BE49-F238E27FC236}">
                <a16:creationId xmlns:a16="http://schemas.microsoft.com/office/drawing/2014/main" id="{D038A7B4-0CFA-9B4C-9FE8-8B213B07066F}"/>
              </a:ext>
            </a:extLst>
          </p:cNvPr>
          <p:cNvCxnSpPr>
            <a:endCxn id="47" idx="1"/>
          </p:cNvCxnSpPr>
          <p:nvPr/>
        </p:nvCxnSpPr>
        <p:spPr>
          <a:xfrm>
            <a:off x="18328523" y="11681571"/>
            <a:ext cx="2514598" cy="1026806"/>
          </a:xfrm>
          <a:prstGeom prst="straightConnector1">
            <a:avLst/>
          </a:prstGeom>
          <a:ln w="38100">
            <a:solidFill>
              <a:srgbClr val="8AA4AA"/>
            </a:solidFill>
            <a:miter lim="400000"/>
            <a:headEnd type="none" len="sm"/>
            <a:tailEnd type="triangle"/>
          </a:ln>
        </p:spPr>
      </p:cxnSp>
      <p:cxnSp>
        <p:nvCxnSpPr>
          <p:cNvPr id="50" name="Straight Arrow Connector 49">
            <a:extLst>
              <a:ext uri="{FF2B5EF4-FFF2-40B4-BE49-F238E27FC236}">
                <a16:creationId xmlns:a16="http://schemas.microsoft.com/office/drawing/2014/main" id="{92A45917-DBEA-764C-9922-FAB7241A6BDD}"/>
              </a:ext>
            </a:extLst>
          </p:cNvPr>
          <p:cNvCxnSpPr>
            <a:stCxn id="47" idx="0"/>
            <a:endCxn id="48" idx="2"/>
          </p:cNvCxnSpPr>
          <p:nvPr/>
        </p:nvCxnSpPr>
        <p:spPr>
          <a:xfrm flipH="1" flipV="1">
            <a:off x="20843121" y="10528099"/>
            <a:ext cx="1261714" cy="1702002"/>
          </a:xfrm>
          <a:prstGeom prst="straightConnector1">
            <a:avLst/>
          </a:prstGeom>
          <a:ln w="38100">
            <a:solidFill>
              <a:srgbClr val="8AA4AA"/>
            </a:solidFill>
            <a:miter lim="400000"/>
            <a:headEnd type="none" len="sm"/>
            <a:tailEnd type="triangle"/>
          </a:ln>
        </p:spPr>
      </p:cxnSp>
      <p:sp>
        <p:nvSpPr>
          <p:cNvPr id="51" name="TextBox 50">
            <a:extLst>
              <a:ext uri="{FF2B5EF4-FFF2-40B4-BE49-F238E27FC236}">
                <a16:creationId xmlns:a16="http://schemas.microsoft.com/office/drawing/2014/main" id="{649A1F95-9D0D-BA43-830C-7BD8402A5739}"/>
              </a:ext>
            </a:extLst>
          </p:cNvPr>
          <p:cNvSpPr txBox="1"/>
          <p:nvPr/>
        </p:nvSpPr>
        <p:spPr>
          <a:xfrm>
            <a:off x="20843118" y="11115677"/>
            <a:ext cx="2514600"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Consume</a:t>
            </a:r>
          </a:p>
        </p:txBody>
      </p:sp>
      <p:cxnSp>
        <p:nvCxnSpPr>
          <p:cNvPr id="52" name="Straight Arrow Connector 51">
            <a:extLst>
              <a:ext uri="{FF2B5EF4-FFF2-40B4-BE49-F238E27FC236}">
                <a16:creationId xmlns:a16="http://schemas.microsoft.com/office/drawing/2014/main" id="{BA4E16DF-17C0-4D46-9496-2A4EA26D2098}"/>
              </a:ext>
            </a:extLst>
          </p:cNvPr>
          <p:cNvCxnSpPr>
            <a:stCxn id="48" idx="0"/>
          </p:cNvCxnSpPr>
          <p:nvPr/>
        </p:nvCxnSpPr>
        <p:spPr>
          <a:xfrm flipH="1" flipV="1">
            <a:off x="20843119" y="7408345"/>
            <a:ext cx="2" cy="1864962"/>
          </a:xfrm>
          <a:prstGeom prst="straightConnector1">
            <a:avLst/>
          </a:prstGeom>
          <a:ln w="38100">
            <a:solidFill>
              <a:srgbClr val="8AA4AA"/>
            </a:solidFill>
            <a:miter lim="400000"/>
            <a:headEnd type="none" len="sm"/>
            <a:tailEnd type="triangle"/>
          </a:ln>
        </p:spPr>
      </p:cxnSp>
      <p:sp>
        <p:nvSpPr>
          <p:cNvPr id="53" name="TextBox 52">
            <a:extLst>
              <a:ext uri="{FF2B5EF4-FFF2-40B4-BE49-F238E27FC236}">
                <a16:creationId xmlns:a16="http://schemas.microsoft.com/office/drawing/2014/main" id="{643BB8CD-25C0-4E46-A174-8F6F456F3990}"/>
              </a:ext>
            </a:extLst>
          </p:cNvPr>
          <p:cNvSpPr txBox="1"/>
          <p:nvPr/>
        </p:nvSpPr>
        <p:spPr>
          <a:xfrm>
            <a:off x="19802477" y="8201027"/>
            <a:ext cx="2302358"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Invalidate</a:t>
            </a:r>
          </a:p>
        </p:txBody>
      </p:sp>
      <p:sp>
        <p:nvSpPr>
          <p:cNvPr id="54" name="Oval 53">
            <a:extLst>
              <a:ext uri="{FF2B5EF4-FFF2-40B4-BE49-F238E27FC236}">
                <a16:creationId xmlns:a16="http://schemas.microsoft.com/office/drawing/2014/main" id="{8144C034-124E-D74D-82C5-DD4BC2F8A235}"/>
              </a:ext>
            </a:extLst>
          </p:cNvPr>
          <p:cNvSpPr/>
          <p:nvPr/>
        </p:nvSpPr>
        <p:spPr>
          <a:xfrm>
            <a:off x="14044537" y="7421020"/>
            <a:ext cx="11002974" cy="6819100"/>
          </a:xfrm>
          <a:prstGeom prst="ellipse">
            <a:avLst/>
          </a:prstGeom>
          <a:solidFill>
            <a:srgbClr val="BD091C">
              <a:alpha val="0"/>
            </a:srgbClr>
          </a:solidFill>
          <a:ln w="9525" cap="flat" cmpd="sng" algn="ctr">
            <a:solidFill>
              <a:srgbClr val="000000"/>
            </a:solid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endParaRPr kumimoji="0" lang="en-US" sz="90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Tree>
    <p:extLst>
      <p:ext uri="{BB962C8B-B14F-4D97-AF65-F5344CB8AC3E}">
        <p14:creationId xmlns:p14="http://schemas.microsoft.com/office/powerpoint/2010/main" val="223278579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err="1"/>
              <a:t>Mysql</a:t>
            </a:r>
            <a:r>
              <a:rPr kumimoji="1" lang="en-US" altLang="zh-CN" dirty="0"/>
              <a:t> and HBase</a:t>
            </a:r>
            <a:endParaRPr kumimoji="1" lang="zh-CN" altLang="en-US" dirty="0"/>
          </a:p>
        </p:txBody>
      </p:sp>
      <p:sp>
        <p:nvSpPr>
          <p:cNvPr id="59" name="Text Placeholder 1">
            <a:extLst>
              <a:ext uri="{FF2B5EF4-FFF2-40B4-BE49-F238E27FC236}">
                <a16:creationId xmlns:a16="http://schemas.microsoft.com/office/drawing/2014/main" id="{834DC4E1-CCB4-794A-A876-19E8582254BC}"/>
              </a:ext>
            </a:extLst>
          </p:cNvPr>
          <p:cNvSpPr txBox="1">
            <a:spLocks/>
          </p:cNvSpPr>
          <p:nvPr/>
        </p:nvSpPr>
        <p:spPr>
          <a:xfrm>
            <a:off x="1016003" y="13037181"/>
            <a:ext cx="4026774" cy="307778"/>
          </a:xfrm>
          <a:prstGeom prst="rect">
            <a:avLst/>
          </a:prstGeom>
        </p:spPr>
        <p:txBody>
          <a:bodyPr vert="horz" wrap="square" lIns="0" tIns="0" rIns="0" bIns="0" rtlCol="0" anchor="ctr">
            <a:spAutoFit/>
          </a:bodyPr>
          <a:lstStyle>
            <a:lvl1pPr marL="0" indent="0" algn="l" defTabSz="1269746" rtl="0" eaLnBrk="1" latinLnBrk="0" hangingPunct="1">
              <a:lnSpc>
                <a:spcPct val="100000"/>
              </a:lnSpc>
              <a:spcBef>
                <a:spcPts val="0"/>
              </a:spcBef>
              <a:spcAft>
                <a:spcPts val="2000"/>
              </a:spcAft>
              <a:buClr>
                <a:schemeClr val="accent3"/>
              </a:buClr>
              <a:buFont typeface="Arial"/>
              <a:buNone/>
              <a:defRPr sz="2000" kern="1200" spc="0" baseline="0">
                <a:solidFill>
                  <a:srgbClr val="A6AAA9"/>
                </a:solidFill>
                <a:latin typeface="Haas Grot Disp Pinterest"/>
                <a:ea typeface="Haas Grot Disp Pinterest"/>
                <a:cs typeface="Haas Grot Disp Pinterest"/>
                <a:sym typeface="Haas Grot Disp Pinterest"/>
              </a:defRPr>
            </a:lvl1pPr>
            <a:lvl2pPr marL="0" indent="0" algn="l" defTabSz="1088422" rtl="0" eaLnBrk="1" latinLnBrk="0" hangingPunct="1">
              <a:spcBef>
                <a:spcPts val="0"/>
              </a:spcBef>
              <a:spcAft>
                <a:spcPts val="0"/>
              </a:spcAft>
              <a:buClr>
                <a:schemeClr val="accent3"/>
              </a:buClr>
              <a:buFont typeface="Arial"/>
              <a:buNone/>
              <a:defRPr sz="4500" b="1" kern="1200" spc="-100">
                <a:solidFill>
                  <a:srgbClr val="555555"/>
                </a:solidFill>
                <a:latin typeface="Haas Grot Disp Pinterest"/>
                <a:ea typeface="+mn-ea"/>
                <a:cs typeface="Haas Grot Disp Pinterest"/>
              </a:defRPr>
            </a:lvl2pPr>
            <a:lvl3pPr marL="0" indent="0" algn="l" defTabSz="1088422" rtl="0" eaLnBrk="1" latinLnBrk="0" hangingPunct="1">
              <a:spcBef>
                <a:spcPts val="0"/>
              </a:spcBef>
              <a:spcAft>
                <a:spcPts val="1500"/>
              </a:spcAft>
              <a:buClr>
                <a:schemeClr val="accent3"/>
              </a:buClr>
              <a:buFont typeface="Arial"/>
              <a:buNone/>
              <a:defRPr sz="4000" kern="1200" spc="-100">
                <a:solidFill>
                  <a:schemeClr val="tx2"/>
                </a:solidFill>
                <a:latin typeface="+mn-lt"/>
                <a:ea typeface="+mn-ea"/>
                <a:cs typeface="+mn-cs"/>
              </a:defRPr>
            </a:lvl3pPr>
            <a:lvl4pPr marL="3809474" indent="-544210" algn="l" defTabSz="1088422" rtl="0" eaLnBrk="1" latinLnBrk="0" hangingPunct="1">
              <a:spcBef>
                <a:spcPct val="20000"/>
              </a:spcBef>
              <a:buClr>
                <a:schemeClr val="accent3"/>
              </a:buClr>
              <a:buFont typeface="Arial"/>
              <a:buChar char="–"/>
              <a:defRPr sz="4800" kern="1200" spc="-100">
                <a:solidFill>
                  <a:schemeClr val="tx1"/>
                </a:solidFill>
                <a:latin typeface="+mn-lt"/>
                <a:ea typeface="+mn-ea"/>
                <a:cs typeface="+mn-cs"/>
              </a:defRPr>
            </a:lvl4pPr>
            <a:lvl5pPr marL="4897896" indent="-544210" algn="l" defTabSz="1088422" rtl="0" eaLnBrk="1" latinLnBrk="0" hangingPunct="1">
              <a:spcBef>
                <a:spcPct val="20000"/>
              </a:spcBef>
              <a:buClr>
                <a:schemeClr val="accent3"/>
              </a:buClr>
              <a:buFont typeface="Arial"/>
              <a:buChar char="»"/>
              <a:defRPr sz="4800" kern="1200" spc="-100">
                <a:solidFill>
                  <a:schemeClr val="tx1"/>
                </a:solidFill>
                <a:latin typeface="+mn-lt"/>
                <a:ea typeface="+mn-ea"/>
                <a:cs typeface="+mn-cs"/>
              </a:defRPr>
            </a:lvl5pPr>
            <a:lvl6pPr marL="5986316" indent="-544210" algn="l" defTabSz="1088422" rtl="0" eaLnBrk="1" latinLnBrk="0" hangingPunct="1">
              <a:spcBef>
                <a:spcPct val="20000"/>
              </a:spcBef>
              <a:buFont typeface="Arial"/>
              <a:buChar char="•"/>
              <a:defRPr sz="4800" kern="1200">
                <a:solidFill>
                  <a:schemeClr val="tx1"/>
                </a:solidFill>
                <a:latin typeface="+mn-lt"/>
                <a:ea typeface="+mn-ea"/>
                <a:cs typeface="+mn-cs"/>
              </a:defRPr>
            </a:lvl6pPr>
            <a:lvl7pPr marL="7074738" indent="-544210" algn="l" defTabSz="1088422" rtl="0" eaLnBrk="1" latinLnBrk="0" hangingPunct="1">
              <a:spcBef>
                <a:spcPct val="20000"/>
              </a:spcBef>
              <a:buFont typeface="Arial"/>
              <a:buChar char="•"/>
              <a:defRPr sz="4800" kern="1200">
                <a:solidFill>
                  <a:schemeClr val="tx1"/>
                </a:solidFill>
                <a:latin typeface="+mn-lt"/>
                <a:ea typeface="+mn-ea"/>
                <a:cs typeface="+mn-cs"/>
              </a:defRPr>
            </a:lvl7pPr>
            <a:lvl8pPr marL="8163160" indent="-544210" algn="l" defTabSz="1088422" rtl="0" eaLnBrk="1" latinLnBrk="0" hangingPunct="1">
              <a:spcBef>
                <a:spcPct val="20000"/>
              </a:spcBef>
              <a:buFont typeface="Arial"/>
              <a:buChar char="•"/>
              <a:defRPr sz="4800" kern="1200">
                <a:solidFill>
                  <a:schemeClr val="tx1"/>
                </a:solidFill>
                <a:latin typeface="+mn-lt"/>
                <a:ea typeface="+mn-ea"/>
                <a:cs typeface="+mn-cs"/>
              </a:defRPr>
            </a:lvl8pPr>
            <a:lvl9pPr marL="9251580" indent="-544210" algn="l" defTabSz="1088422" rtl="0" eaLnBrk="1" latinLnBrk="0" hangingPunct="1">
              <a:spcBef>
                <a:spcPct val="20000"/>
              </a:spcBef>
              <a:buFont typeface="Arial"/>
              <a:buChar char="•"/>
              <a:defRPr sz="4800" kern="1200">
                <a:solidFill>
                  <a:schemeClr val="tx1"/>
                </a:solidFill>
                <a:latin typeface="+mn-lt"/>
                <a:ea typeface="+mn-ea"/>
                <a:cs typeface="+mn-cs"/>
              </a:defRPr>
            </a:lvl9pPr>
          </a:lstStyle>
          <a:p>
            <a:pPr marL="0" marR="0" lvl="0" indent="0" algn="l" defTabSz="1269746" rtl="0" eaLnBrk="1" fontAlgn="auto" latinLnBrk="0" hangingPunct="1">
              <a:lnSpc>
                <a:spcPct val="100000"/>
              </a:lnSpc>
              <a:spcBef>
                <a:spcPts val="0"/>
              </a:spcBef>
              <a:spcAft>
                <a:spcPts val="2000"/>
              </a:spcAft>
              <a:buClr>
                <a:srgbClr val="BD091C"/>
              </a:buClr>
              <a:buSzTx/>
              <a:buFont typeface="Arial"/>
              <a:buNone/>
              <a:tabLst/>
              <a:defRPr/>
            </a:pPr>
            <a:endParaRPr kumimoji="0" lang="en-US" sz="2000" b="0" i="0" u="none" strike="noStrike" kern="1200" cap="none" spc="0" normalizeH="0" baseline="0" noProof="0" dirty="0">
              <a:ln>
                <a:noFill/>
              </a:ln>
              <a:solidFill>
                <a:srgbClr val="A6AAA9"/>
              </a:solidFill>
              <a:effectLst/>
              <a:uLnTx/>
              <a:uFillTx/>
              <a:latin typeface="Haas Grot Disp Pinterest"/>
              <a:sym typeface="Haas Grot Disp Pinterest"/>
            </a:endParaRPr>
          </a:p>
        </p:txBody>
      </p:sp>
      <p:graphicFrame>
        <p:nvGraphicFramePr>
          <p:cNvPr id="60" name="Table 878">
            <a:extLst>
              <a:ext uri="{FF2B5EF4-FFF2-40B4-BE49-F238E27FC236}">
                <a16:creationId xmlns:a16="http://schemas.microsoft.com/office/drawing/2014/main" id="{3BBD4286-CADB-5B41-A2D9-3701600CF0DC}"/>
              </a:ext>
            </a:extLst>
          </p:cNvPr>
          <p:cNvGraphicFramePr/>
          <p:nvPr>
            <p:extLst>
              <p:ext uri="{D42A27DB-BD31-4B8C-83A1-F6EECF244321}">
                <p14:modId xmlns:p14="http://schemas.microsoft.com/office/powerpoint/2010/main" val="2585249549"/>
              </p:ext>
            </p:extLst>
          </p:nvPr>
        </p:nvGraphicFramePr>
        <p:xfrm>
          <a:off x="864317" y="3543809"/>
          <a:ext cx="22385862" cy="4928086"/>
        </p:xfrm>
        <a:graphic>
          <a:graphicData uri="http://schemas.openxmlformats.org/drawingml/2006/table">
            <a:tbl>
              <a:tblPr/>
              <a:tblGrid>
                <a:gridCol w="7243606">
                  <a:extLst>
                    <a:ext uri="{9D8B030D-6E8A-4147-A177-3AD203B41FA5}">
                      <a16:colId xmlns:a16="http://schemas.microsoft.com/office/drawing/2014/main" val="20000"/>
                    </a:ext>
                  </a:extLst>
                </a:gridCol>
                <a:gridCol w="7565830">
                  <a:extLst>
                    <a:ext uri="{9D8B030D-6E8A-4147-A177-3AD203B41FA5}">
                      <a16:colId xmlns:a16="http://schemas.microsoft.com/office/drawing/2014/main" val="20001"/>
                    </a:ext>
                  </a:extLst>
                </a:gridCol>
                <a:gridCol w="7576426">
                  <a:extLst>
                    <a:ext uri="{9D8B030D-6E8A-4147-A177-3AD203B41FA5}">
                      <a16:colId xmlns:a16="http://schemas.microsoft.com/office/drawing/2014/main" val="20002"/>
                    </a:ext>
                  </a:extLst>
                </a:gridCol>
              </a:tblGrid>
              <a:tr h="1137452">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algn="ctr" defTabSz="1371600">
                        <a:lnSpc>
                          <a:spcPct val="115000"/>
                        </a:lnSpc>
                        <a:defRPr sz="1800">
                          <a:solidFill>
                            <a:srgbClr val="000000"/>
                          </a:solidFill>
                        </a:defRPr>
                      </a:pPr>
                      <a:r>
                        <a:rPr lang="en-US" sz="5000" b="1" spc="90" baseline="0" dirty="0">
                          <a:solidFill>
                            <a:srgbClr val="F9FBFA"/>
                          </a:solidFill>
                          <a:uFill>
                            <a:solidFill>
                              <a:srgbClr val="000000"/>
                            </a:solidFill>
                          </a:uFill>
                          <a:latin typeface="Haas Grot Disp Pinterest"/>
                          <a:ea typeface="+mn-ea"/>
                          <a:cs typeface="Haas Grot Disp Pinterest"/>
                          <a:sym typeface="Haas Grot Disp Pinterest Bold"/>
                        </a:rPr>
                        <a:t>DB</a:t>
                      </a:r>
                      <a:endParaRPr sz="5000" b="1" spc="90" baseline="0" dirty="0">
                        <a:solidFill>
                          <a:srgbClr val="F9FBFA"/>
                        </a:solidFill>
                        <a:uFill>
                          <a:solidFill>
                            <a:srgbClr val="000000"/>
                          </a:solidFill>
                        </a:uFill>
                        <a:latin typeface="Haas Grot Disp Pinterest"/>
                        <a:ea typeface="+mn-ea"/>
                        <a:cs typeface="Haas Grot Disp Pinterest"/>
                        <a:sym typeface="Haas Grot Disp Pinterest Bold"/>
                      </a:endParaRPr>
                    </a:p>
                  </a:txBody>
                  <a:tcPr marL="91428" marR="91428" marT="45714" marB="45714" anchor="ctr" horzOverflow="overflow">
                    <a:lnL w="50800">
                      <a:solidFill>
                        <a:srgbClr val="88A5AB">
                          <a:hueOff val="-10037902"/>
                          <a:satOff val="57163"/>
                          <a:lumOff val="61006"/>
                        </a:srgbClr>
                      </a:solidFill>
                      <a:miter lim="400000"/>
                    </a:lnL>
                    <a:lnR w="0">
                      <a:miter lim="400000"/>
                    </a:lnR>
                    <a:lnT w="50800">
                      <a:solidFill>
                        <a:srgbClr val="88A5AB">
                          <a:hueOff val="-10037902"/>
                          <a:satOff val="57163"/>
                          <a:lumOff val="61006"/>
                        </a:srgbClr>
                      </a:solidFill>
                      <a:miter lim="400000"/>
                    </a:lnT>
                    <a:lnB w="12700">
                      <a:solidFill>
                        <a:srgbClr val="D6D3CB"/>
                      </a:solidFill>
                      <a:miter lim="400000"/>
                    </a:lnB>
                    <a:lnTlToBr w="12700" cmpd="sng">
                      <a:noFill/>
                      <a:prstDash val="solid"/>
                    </a:lnTlToBr>
                    <a:lnBlToTr w="12700" cmpd="sng">
                      <a:noFill/>
                      <a:prstDash val="solid"/>
                    </a:lnBlToTr>
                    <a:solidFill>
                      <a:srgbClr val="4C4C4C"/>
                    </a:solidFill>
                  </a:tcPr>
                </a:tc>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algn="ctr" defTabSz="914400">
                        <a:lnSpc>
                          <a:spcPct val="100000"/>
                        </a:lnSpc>
                        <a:defRPr sz="5000">
                          <a:solidFill>
                            <a:srgbClr val="FEFEFE"/>
                          </a:solidFill>
                          <a:latin typeface="+mn-lt"/>
                          <a:ea typeface="+mn-ea"/>
                          <a:cs typeface="+mn-cs"/>
                          <a:sym typeface="Haas Grot Disp Pinterest Bold"/>
                        </a:defRPr>
                      </a:pPr>
                      <a:r>
                        <a:rPr lang="en-US" sz="5000" b="1" spc="90" baseline="0" dirty="0">
                          <a:solidFill>
                            <a:srgbClr val="F9FBFA"/>
                          </a:solidFill>
                          <a:uFill>
                            <a:solidFill>
                              <a:srgbClr val="000000"/>
                            </a:solidFill>
                          </a:uFill>
                          <a:latin typeface="Haas Grot Disp Pinterest"/>
                          <a:cs typeface="Haas Grot Disp Pinterest"/>
                        </a:rPr>
                        <a:t>Kafka</a:t>
                      </a:r>
                      <a:endParaRPr sz="5000" b="1" spc="90" baseline="0" dirty="0">
                        <a:solidFill>
                          <a:srgbClr val="F9FBFA"/>
                        </a:solidFill>
                        <a:uFill>
                          <a:solidFill>
                            <a:srgbClr val="000000"/>
                          </a:solidFill>
                        </a:uFill>
                        <a:latin typeface="Haas Grot Disp Pinterest"/>
                        <a:cs typeface="Haas Grot Disp Pinterest"/>
                      </a:endParaRPr>
                    </a:p>
                  </a:txBody>
                  <a:tcPr marL="91428" marR="91428" marT="45714" marB="45714" anchor="ctr" horzOverflow="overflow">
                    <a:lnL w="0">
                      <a:miter lim="400000"/>
                    </a:lnL>
                    <a:lnR w="0">
                      <a:miter lim="400000"/>
                    </a:lnR>
                    <a:lnT w="50800">
                      <a:solidFill>
                        <a:srgbClr val="88A5AB">
                          <a:hueOff val="-10037902"/>
                          <a:satOff val="57163"/>
                          <a:lumOff val="61006"/>
                        </a:srgbClr>
                      </a:solidFill>
                      <a:miter lim="400000"/>
                    </a:lnT>
                    <a:lnB w="12700">
                      <a:solidFill>
                        <a:srgbClr val="D6D3CB"/>
                      </a:solidFill>
                      <a:miter lim="400000"/>
                    </a:lnB>
                    <a:lnTlToBr w="12700" cmpd="sng">
                      <a:noFill/>
                      <a:prstDash val="solid"/>
                    </a:lnTlToBr>
                    <a:lnBlToTr w="12700" cmpd="sng">
                      <a:noFill/>
                      <a:prstDash val="solid"/>
                    </a:lnBlToTr>
                    <a:solidFill>
                      <a:srgbClr val="4C4C4C"/>
                    </a:solidFill>
                  </a:tcPr>
                </a:tc>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algn="ctr" defTabSz="914400">
                        <a:lnSpc>
                          <a:spcPct val="100000"/>
                        </a:lnSpc>
                        <a:defRPr sz="5000">
                          <a:solidFill>
                            <a:srgbClr val="FEFEFE"/>
                          </a:solidFill>
                          <a:latin typeface="+mn-lt"/>
                          <a:ea typeface="+mn-ea"/>
                          <a:cs typeface="+mn-cs"/>
                          <a:sym typeface="Haas Grot Disp Pinterest Bold"/>
                        </a:defRPr>
                      </a:pPr>
                      <a:r>
                        <a:rPr lang="en-US" sz="5000" b="1" spc="90" baseline="0" dirty="0">
                          <a:solidFill>
                            <a:srgbClr val="F9FBFA"/>
                          </a:solidFill>
                          <a:uFill>
                            <a:solidFill>
                              <a:srgbClr val="000000"/>
                            </a:solidFill>
                          </a:uFill>
                          <a:latin typeface="Haas Grot Disp Pinterest"/>
                          <a:cs typeface="Haas Grot Disp Pinterest"/>
                        </a:rPr>
                        <a:t>Comment</a:t>
                      </a:r>
                      <a:endParaRPr sz="5000" b="1" spc="90" baseline="0" dirty="0">
                        <a:solidFill>
                          <a:srgbClr val="F9FBFA"/>
                        </a:solidFill>
                        <a:uFill>
                          <a:solidFill>
                            <a:srgbClr val="000000"/>
                          </a:solidFill>
                        </a:uFill>
                        <a:latin typeface="Haas Grot Disp Pinterest"/>
                        <a:cs typeface="Haas Grot Disp Pinterest"/>
                      </a:endParaRPr>
                    </a:p>
                  </a:txBody>
                  <a:tcPr marL="91428" marR="91428" marT="45714" marB="45714" anchor="ctr" horzOverflow="overflow">
                    <a:lnL w="0">
                      <a:miter lim="400000"/>
                    </a:lnL>
                    <a:lnR w="50800">
                      <a:solidFill>
                        <a:srgbClr val="88A5AB">
                          <a:hueOff val="-10037902"/>
                          <a:satOff val="57163"/>
                          <a:lumOff val="61006"/>
                        </a:srgbClr>
                      </a:solidFill>
                      <a:miter lim="400000"/>
                    </a:lnR>
                    <a:lnT w="50800">
                      <a:solidFill>
                        <a:srgbClr val="88A5AB">
                          <a:hueOff val="-10037902"/>
                          <a:satOff val="57163"/>
                          <a:lumOff val="61006"/>
                        </a:srgbClr>
                      </a:solidFill>
                      <a:miter lim="400000"/>
                    </a:lnT>
                    <a:lnB w="12700">
                      <a:solidFill>
                        <a:srgbClr val="D6D3CB"/>
                      </a:solidFill>
                      <a:miter lim="400000"/>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1849752">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algn="ctr" defTabSz="914400">
                        <a:lnSpc>
                          <a:spcPct val="110000"/>
                        </a:lnSpc>
                        <a:defRPr sz="1800">
                          <a:solidFill>
                            <a:srgbClr val="000000"/>
                          </a:solidFill>
                        </a:defRPr>
                      </a:pPr>
                      <a:r>
                        <a:rPr lang="en-US" sz="5000" b="1" spc="90" baseline="0" dirty="0" err="1">
                          <a:solidFill>
                            <a:schemeClr val="tx2"/>
                          </a:solidFill>
                          <a:latin typeface="Haas Grot Disp Pinterest"/>
                          <a:ea typeface="+mn-ea"/>
                          <a:cs typeface="Haas Grot Disp Pinterest"/>
                          <a:sym typeface="Haas Grot Disp Pinterest Bold"/>
                        </a:rPr>
                        <a:t>Mysql</a:t>
                      </a:r>
                      <a:endParaRPr sz="5000" b="1" spc="90" baseline="0" dirty="0">
                        <a:solidFill>
                          <a:schemeClr val="tx2"/>
                        </a:solidFill>
                        <a:latin typeface="Haas Grot Disp Pinterest"/>
                        <a:ea typeface="+mn-ea"/>
                        <a:cs typeface="Haas Grot Disp Pinterest"/>
                        <a:sym typeface="Haas Grot Disp Pinterest Bold"/>
                      </a:endParaRPr>
                    </a:p>
                  </a:txBody>
                  <a:tcPr marL="91428" marR="91428" marT="45714" marB="45714" anchor="ctr" horzOverflow="overflow">
                    <a:lnL w="0">
                      <a:miter lim="400000"/>
                    </a:lnL>
                    <a:lnR w="3175" cap="flat" cmpd="sng" algn="ctr">
                      <a:solidFill>
                        <a:srgbClr val="000000"/>
                      </a:solidFill>
                      <a:custDash/>
                      <a:miter lim="400000"/>
                      <a:headEnd type="none" w="med" len="med"/>
                      <a:tailEnd type="none" w="med" len="med"/>
                    </a:lnR>
                    <a:lnT w="12700" cap="flat" cmpd="sng" algn="ctr">
                      <a:solidFill>
                        <a:srgbClr val="D6D3CB"/>
                      </a:solidFill>
                      <a:prstDash val="solid"/>
                      <a:miter lim="400000"/>
                      <a:headEnd type="none" w="med" len="med"/>
                      <a:tailEnd type="none" w="med" len="med"/>
                    </a:lnT>
                    <a:lnB w="12700">
                      <a:solidFill>
                        <a:srgbClr val="D6D3CB"/>
                      </a:solidFill>
                      <a:miter lim="400000"/>
                    </a:lnB>
                    <a:lnTlToBr w="12700" cmpd="sng">
                      <a:noFill/>
                      <a:prstDash val="solid"/>
                    </a:lnTlToBr>
                    <a:lnBlToTr w="12700" cmpd="sng">
                      <a:noFill/>
                      <a:prstDash val="solid"/>
                    </a:lnBlToTr>
                    <a:solidFill>
                      <a:srgbClr val="EBEBEB"/>
                    </a:solidFill>
                  </a:tcPr>
                </a:tc>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marL="323850" indent="57150" algn="l" defTabSz="914400">
                        <a:lnSpc>
                          <a:spcPct val="100000"/>
                        </a:lnSpc>
                        <a:defRPr sz="3000">
                          <a:latin typeface="Haas Grot Disp Pinterest"/>
                          <a:ea typeface="Haas Grot Disp Pinterest"/>
                          <a:cs typeface="Haas Grot Disp Pinterest"/>
                        </a:defRPr>
                      </a:pPr>
                      <a:r>
                        <a:rPr lang="en-US" sz="4000" baseline="0" dirty="0">
                          <a:solidFill>
                            <a:schemeClr val="tx2"/>
                          </a:solidFill>
                          <a:latin typeface="Haas Grot Disp Pinterest"/>
                          <a:cs typeface="Haas Grot Disp Pinterest"/>
                        </a:rPr>
                        <a:t>Maxwell</a:t>
                      </a:r>
                      <a:endParaRPr sz="4000" baseline="0" dirty="0">
                        <a:solidFill>
                          <a:schemeClr val="tx2"/>
                        </a:solidFill>
                        <a:latin typeface="Haas Grot Disp Pinterest"/>
                        <a:cs typeface="Haas Grot Disp Pinterest"/>
                      </a:endParaRPr>
                    </a:p>
                  </a:txBody>
                  <a:tcPr marL="91428" marR="91428" marT="45714" marB="45714" anchor="ctr" horzOverflow="overflow">
                    <a:lnL w="3175" cap="flat" cmpd="sng" algn="ctr">
                      <a:solidFill>
                        <a:srgbClr val="000000"/>
                      </a:solidFill>
                      <a:custDash/>
                      <a:miter lim="400000"/>
                      <a:headEnd type="none" w="med" len="med"/>
                      <a:tailEnd type="none" w="med" len="med"/>
                    </a:lnL>
                    <a:lnR w="0">
                      <a:noFill/>
                      <a:miter lim="400000"/>
                    </a:lnR>
                    <a:lnT w="12700" cap="flat" cmpd="sng" algn="ctr">
                      <a:solidFill>
                        <a:srgbClr val="D6D3CB"/>
                      </a:solidFill>
                      <a:prstDash val="solid"/>
                      <a:miter lim="400000"/>
                      <a:headEnd type="none" w="med" len="med"/>
                      <a:tailEnd type="none" w="med" len="med"/>
                    </a:lnT>
                    <a:lnB w="12700">
                      <a:solidFill>
                        <a:srgbClr val="D6D3CB"/>
                      </a:solidFill>
                      <a:miter lim="400000"/>
                    </a:lnB>
                    <a:lnTlToBr w="12700" cmpd="sng">
                      <a:noFill/>
                      <a:prstDash val="solid"/>
                    </a:lnTlToBr>
                    <a:lnBlToTr w="12700" cmpd="sng">
                      <a:noFill/>
                      <a:prstDash val="solid"/>
                    </a:lnBlToTr>
                    <a:solidFill>
                      <a:srgbClr val="88A5AB">
                        <a:hueOff val="-10037902"/>
                        <a:satOff val="57163"/>
                        <a:lumOff val="61006"/>
                      </a:srgbClr>
                    </a:solidFill>
                  </a:tcPr>
                </a:tc>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marL="323850" indent="57150" algn="l" defTabSz="914400">
                        <a:lnSpc>
                          <a:spcPct val="100000"/>
                        </a:lnSpc>
                        <a:defRPr sz="3000">
                          <a:latin typeface="Haas Grot Disp Pinterest"/>
                          <a:ea typeface="Haas Grot Disp Pinterest"/>
                          <a:cs typeface="Haas Grot Disp Pinterest"/>
                        </a:defRPr>
                      </a:pPr>
                      <a:r>
                        <a:rPr lang="en-US" sz="4000" baseline="0" dirty="0" err="1">
                          <a:solidFill>
                            <a:schemeClr val="tx2"/>
                          </a:solidFill>
                          <a:latin typeface="Haas Grot Disp Pinterest"/>
                          <a:cs typeface="Haas Grot Disp Pinterest"/>
                        </a:rPr>
                        <a:t>Mysql</a:t>
                      </a:r>
                      <a:r>
                        <a:rPr lang="en-US" sz="4000" baseline="0" dirty="0">
                          <a:solidFill>
                            <a:schemeClr val="tx2"/>
                          </a:solidFill>
                          <a:latin typeface="Haas Grot Disp Pinterest"/>
                          <a:cs typeface="Haas Grot Disp Pinterest"/>
                        </a:rPr>
                        <a:t> Comment</a:t>
                      </a:r>
                      <a:endParaRPr sz="4000" baseline="0" dirty="0">
                        <a:solidFill>
                          <a:schemeClr val="tx2"/>
                        </a:solidFill>
                        <a:latin typeface="Haas Grot Disp Pinterest"/>
                        <a:cs typeface="Haas Grot Disp Pinterest"/>
                      </a:endParaRPr>
                    </a:p>
                  </a:txBody>
                  <a:tcPr marL="91428" marR="91428" marT="45714" marB="45714" anchor="ctr" horzOverflow="overflow">
                    <a:lnL w="0">
                      <a:noFill/>
                      <a:miter lim="400000"/>
                    </a:lnL>
                    <a:lnR w="0">
                      <a:miter lim="400000"/>
                    </a:lnR>
                    <a:lnT w="12700" cap="flat" cmpd="sng" algn="ctr">
                      <a:solidFill>
                        <a:srgbClr val="D6D3CB"/>
                      </a:solidFill>
                      <a:prstDash val="solid"/>
                      <a:miter lim="400000"/>
                      <a:headEnd type="none" w="med" len="med"/>
                      <a:tailEnd type="none" w="med" len="med"/>
                    </a:lnT>
                    <a:lnB w="12700">
                      <a:solidFill>
                        <a:srgbClr val="D6D3CB"/>
                      </a:solidFill>
                      <a:miter lim="400000"/>
                    </a:lnB>
                    <a:lnTlToBr w="12700" cmpd="sng">
                      <a:noFill/>
                      <a:prstDash val="solid"/>
                    </a:lnTlToBr>
                    <a:lnBlToTr w="12700" cmpd="sng">
                      <a:noFill/>
                      <a:prstDash val="solid"/>
                    </a:lnBlToTr>
                    <a:solidFill>
                      <a:srgbClr val="88A5AB">
                        <a:hueOff val="-10037902"/>
                        <a:satOff val="57163"/>
                        <a:lumOff val="61006"/>
                      </a:srgbClr>
                    </a:solidFill>
                  </a:tcPr>
                </a:tc>
                <a:extLst>
                  <a:ext uri="{0D108BD9-81ED-4DB2-BD59-A6C34878D82A}">
                    <a16:rowId xmlns:a16="http://schemas.microsoft.com/office/drawing/2014/main" val="10003"/>
                  </a:ext>
                </a:extLst>
              </a:tr>
              <a:tr h="1940882">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algn="ctr" defTabSz="914400">
                        <a:lnSpc>
                          <a:spcPct val="110000"/>
                        </a:lnSpc>
                        <a:defRPr sz="1800">
                          <a:solidFill>
                            <a:srgbClr val="000000"/>
                          </a:solidFill>
                        </a:defRPr>
                      </a:pPr>
                      <a:r>
                        <a:rPr lang="en-US" sz="5000" b="1" spc="90" baseline="0" dirty="0">
                          <a:solidFill>
                            <a:schemeClr val="tx2"/>
                          </a:solidFill>
                          <a:latin typeface="Haas Grot Disp Pinterest"/>
                          <a:ea typeface="+mn-ea"/>
                          <a:cs typeface="Haas Grot Disp Pinterest"/>
                          <a:sym typeface="Haas Grot Disp Pinterest Bold"/>
                        </a:rPr>
                        <a:t>HBase</a:t>
                      </a:r>
                      <a:endParaRPr sz="5000" b="1" spc="90" baseline="0" dirty="0">
                        <a:solidFill>
                          <a:schemeClr val="tx2"/>
                        </a:solidFill>
                        <a:latin typeface="Haas Grot Disp Pinterest"/>
                        <a:ea typeface="+mn-ea"/>
                        <a:cs typeface="Haas Grot Disp Pinterest"/>
                        <a:sym typeface="Haas Grot Disp Pinterest Bold"/>
                      </a:endParaRPr>
                    </a:p>
                  </a:txBody>
                  <a:tcPr marL="91428" marR="91428" marT="45714" marB="45714" anchor="ctr" horzOverflow="overflow">
                    <a:lnL w="12700">
                      <a:solidFill>
                        <a:srgbClr val="D6D3CB"/>
                      </a:solidFill>
                      <a:custDash>
                        <a:ds d="200000" sp="200000"/>
                      </a:custDash>
                      <a:miter lim="400000"/>
                    </a:lnL>
                    <a:lnR w="3175">
                      <a:solidFill>
                        <a:srgbClr val="000000"/>
                      </a:solidFill>
                      <a:custDash/>
                      <a:miter lim="400000"/>
                    </a:lnR>
                    <a:lnT w="12700">
                      <a:solidFill>
                        <a:srgbClr val="D6D3CB"/>
                      </a:solidFill>
                      <a:miter lim="400000"/>
                    </a:lnT>
                    <a:lnB w="38100">
                      <a:solidFill>
                        <a:srgbClr val="D6D3CB"/>
                      </a:solidFill>
                      <a:miter lim="400000"/>
                    </a:lnB>
                    <a:lnTlToBr w="12700" cmpd="sng">
                      <a:noFill/>
                      <a:prstDash val="solid"/>
                    </a:lnTlToBr>
                    <a:lnBlToTr w="12700" cmpd="sng">
                      <a:noFill/>
                      <a:prstDash val="solid"/>
                    </a:lnBlToTr>
                    <a:solidFill>
                      <a:srgbClr val="EBEBEB"/>
                    </a:solidFill>
                  </a:tcPr>
                </a:tc>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marL="323850" indent="57150" algn="l" defTabSz="914400">
                        <a:lnSpc>
                          <a:spcPct val="100000"/>
                        </a:lnSpc>
                        <a:defRPr sz="3000">
                          <a:latin typeface="Haas Grot Disp Pinterest"/>
                          <a:ea typeface="Haas Grot Disp Pinterest"/>
                          <a:cs typeface="Haas Grot Disp Pinterest"/>
                        </a:defRPr>
                      </a:pPr>
                      <a:r>
                        <a:rPr lang="en-US" sz="4000" baseline="0" dirty="0">
                          <a:solidFill>
                            <a:schemeClr val="tx2"/>
                          </a:solidFill>
                          <a:latin typeface="Haas Grot Disp Pinterest"/>
                          <a:cs typeface="Haas Grot Disp Pinterest"/>
                        </a:rPr>
                        <a:t>HBase replication proxy</a:t>
                      </a:r>
                      <a:endParaRPr sz="4000" baseline="0" dirty="0">
                        <a:solidFill>
                          <a:schemeClr val="tx2"/>
                        </a:solidFill>
                        <a:latin typeface="Haas Grot Disp Pinterest"/>
                        <a:cs typeface="Haas Grot Disp Pinterest"/>
                      </a:endParaRPr>
                    </a:p>
                  </a:txBody>
                  <a:tcPr marL="91428" marR="91428" marT="45714" marB="45714" anchor="ctr" horzOverflow="overflow">
                    <a:lnL w="3175">
                      <a:solidFill>
                        <a:srgbClr val="000000"/>
                      </a:solidFill>
                      <a:custDash/>
                      <a:miter lim="400000"/>
                    </a:lnL>
                    <a:lnR w="0">
                      <a:miter lim="400000"/>
                    </a:lnR>
                    <a:lnT w="12700">
                      <a:solidFill>
                        <a:srgbClr val="D6D3CB"/>
                      </a:solidFill>
                      <a:miter lim="400000"/>
                    </a:lnT>
                    <a:lnB w="38100">
                      <a:solidFill>
                        <a:srgbClr val="D6D3CB"/>
                      </a:solidFill>
                      <a:miter lim="400000"/>
                    </a:lnB>
                    <a:lnTlToBr w="12700" cmpd="sng">
                      <a:noFill/>
                      <a:prstDash val="solid"/>
                    </a:lnTlToBr>
                    <a:lnBlToTr w="12700" cmpd="sng">
                      <a:noFill/>
                      <a:prstDash val="solid"/>
                    </a:lnBlToTr>
                    <a:solidFill>
                      <a:srgbClr val="88A5AB">
                        <a:hueOff val="-10037902"/>
                        <a:satOff val="57163"/>
                        <a:lumOff val="61006"/>
                      </a:srgbClr>
                    </a:solidFill>
                  </a:tcPr>
                </a:tc>
                <a:tc>
                  <a:txBody>
                    <a:bodyPr/>
                    <a:lst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Calibri"/>
                          <a:sym typeface="Helvetica Light"/>
                        </a:defRPr>
                      </a:lvl9pPr>
                    </a:lstStyle>
                    <a:p>
                      <a:pPr marL="323850" indent="57150" algn="l" defTabSz="914400">
                        <a:lnSpc>
                          <a:spcPct val="100000"/>
                        </a:lnSpc>
                        <a:defRPr sz="3000">
                          <a:latin typeface="Haas Grot Disp Pinterest"/>
                          <a:ea typeface="Haas Grot Disp Pinterest"/>
                          <a:cs typeface="Haas Grot Disp Pinterest"/>
                        </a:defRPr>
                      </a:pPr>
                      <a:r>
                        <a:rPr lang="en-US" sz="4000" baseline="0" dirty="0" err="1">
                          <a:solidFill>
                            <a:schemeClr val="tx2"/>
                          </a:solidFill>
                          <a:latin typeface="Haas Grot Disp Pinterest"/>
                          <a:cs typeface="Haas Grot Disp Pinterest"/>
                        </a:rPr>
                        <a:t>Hbase</a:t>
                      </a:r>
                      <a:r>
                        <a:rPr lang="en-US" sz="4000" baseline="0" dirty="0">
                          <a:solidFill>
                            <a:schemeClr val="tx2"/>
                          </a:solidFill>
                          <a:latin typeface="Haas Grot Disp Pinterest"/>
                          <a:cs typeface="Haas Grot Disp Pinterest"/>
                        </a:rPr>
                        <a:t> Annotations</a:t>
                      </a:r>
                      <a:endParaRPr sz="4000" baseline="0" dirty="0">
                        <a:solidFill>
                          <a:schemeClr val="tx2"/>
                        </a:solidFill>
                        <a:latin typeface="Haas Grot Disp Pinterest"/>
                        <a:cs typeface="Haas Grot Disp Pinterest"/>
                      </a:endParaRPr>
                    </a:p>
                  </a:txBody>
                  <a:tcPr marL="91428" marR="91428" marT="45714" marB="45714" anchor="ctr" horzOverflow="overflow">
                    <a:lnL w="0">
                      <a:miter lim="400000"/>
                    </a:lnL>
                    <a:lnR w="0">
                      <a:miter lim="400000"/>
                    </a:lnR>
                    <a:lnT w="12700">
                      <a:solidFill>
                        <a:srgbClr val="D6D3CB"/>
                      </a:solidFill>
                      <a:miter lim="400000"/>
                    </a:lnT>
                    <a:lnB w="38100">
                      <a:solidFill>
                        <a:srgbClr val="D6D3CB"/>
                      </a:solidFill>
                      <a:miter lim="400000"/>
                    </a:lnB>
                    <a:lnTlToBr w="12700" cmpd="sng">
                      <a:noFill/>
                      <a:prstDash val="solid"/>
                    </a:lnTlToBr>
                    <a:lnBlToTr w="12700" cmpd="sng">
                      <a:noFill/>
                      <a:prstDash val="solid"/>
                    </a:lnBlToTr>
                    <a:solidFill>
                      <a:srgbClr val="88A5AB">
                        <a:hueOff val="-10037902"/>
                        <a:satOff val="57163"/>
                        <a:lumOff val="61006"/>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59270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647700" y="6759494"/>
            <a:ext cx="10275987" cy="5633032"/>
          </a:xfrm>
        </p:spPr>
        <p:txBody>
          <a:bodyPr>
            <a:normAutofit fontScale="85000" lnSpcReduction="20000"/>
          </a:bodyPr>
          <a:lstStyle/>
          <a:p>
            <a:pPr marL="914400" indent="-914400">
              <a:spcBef>
                <a:spcPts val="5000"/>
              </a:spcBef>
              <a:buFont typeface="Arial" panose="020B0604020202020204" pitchFamily="34" charset="0"/>
              <a:buChar char="•"/>
            </a:pPr>
            <a:r>
              <a:rPr lang="en-US" sz="5400" dirty="0"/>
              <a:t>Expose HBase replicate API</a:t>
            </a:r>
          </a:p>
          <a:p>
            <a:pPr marL="914400" indent="-914400">
              <a:spcBef>
                <a:spcPts val="5000"/>
              </a:spcBef>
              <a:buFont typeface="Arial" panose="020B0604020202020204" pitchFamily="34" charset="0"/>
              <a:buChar char="•"/>
            </a:pPr>
            <a:r>
              <a:rPr lang="en-US" sz="5400" dirty="0"/>
              <a:t>Customized Kafka Topic</a:t>
            </a:r>
          </a:p>
          <a:p>
            <a:pPr marL="914400" indent="-914400">
              <a:spcBef>
                <a:spcPts val="5000"/>
              </a:spcBef>
              <a:buFont typeface="Arial" panose="020B0604020202020204" pitchFamily="34" charset="0"/>
              <a:buChar char="•"/>
            </a:pPr>
            <a:r>
              <a:rPr lang="en-US" sz="5400" dirty="0"/>
              <a:t>Event corresponding to mutation</a:t>
            </a:r>
          </a:p>
          <a:p>
            <a:pPr marL="914400" indent="-914400">
              <a:spcBef>
                <a:spcPts val="5000"/>
              </a:spcBef>
              <a:buFont typeface="Arial" panose="020B0604020202020204" pitchFamily="34" charset="0"/>
              <a:buChar char="•"/>
            </a:pPr>
            <a:r>
              <a:rPr lang="en-US" sz="5400" dirty="0"/>
              <a:t>Multiple HBase clusters share one HRP</a:t>
            </a:r>
          </a:p>
        </p:txBody>
      </p:sp>
      <p:sp>
        <p:nvSpPr>
          <p:cNvPr id="6" name="文本占位符 5"/>
          <p:cNvSpPr>
            <a:spLocks noGrp="1"/>
          </p:cNvSpPr>
          <p:nvPr>
            <p:ph type="body" sz="quarter" idx="15"/>
          </p:nvPr>
        </p:nvSpPr>
        <p:spPr/>
        <p:txBody>
          <a:bodyPr>
            <a:normAutofit fontScale="92500" lnSpcReduction="10000"/>
          </a:bodyPr>
          <a:lstStyle/>
          <a:p>
            <a:r>
              <a:rPr kumimoji="1" lang="en-US" altLang="zh-CN" sz="8000" b="1" dirty="0"/>
              <a:t>HBase Replication Proxy</a:t>
            </a:r>
            <a:endParaRPr kumimoji="1" lang="zh-CN" altLang="en-US" b="1" dirty="0"/>
          </a:p>
        </p:txBody>
      </p:sp>
      <p:sp>
        <p:nvSpPr>
          <p:cNvPr id="7" name="Magnetic Disk 6">
            <a:extLst>
              <a:ext uri="{FF2B5EF4-FFF2-40B4-BE49-F238E27FC236}">
                <a16:creationId xmlns:a16="http://schemas.microsoft.com/office/drawing/2014/main" id="{BB05ABC1-9973-E348-A725-87BDD67E7FC6}"/>
              </a:ext>
            </a:extLst>
          </p:cNvPr>
          <p:cNvSpPr/>
          <p:nvPr/>
        </p:nvSpPr>
        <p:spPr>
          <a:xfrm>
            <a:off x="11641473" y="2237813"/>
            <a:ext cx="2723206" cy="314064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Cluster A</a:t>
            </a:r>
          </a:p>
        </p:txBody>
      </p:sp>
      <p:sp>
        <p:nvSpPr>
          <p:cNvPr id="8" name="Rounded Rectangle 7">
            <a:extLst>
              <a:ext uri="{FF2B5EF4-FFF2-40B4-BE49-F238E27FC236}">
                <a16:creationId xmlns:a16="http://schemas.microsoft.com/office/drawing/2014/main" id="{199AC4A7-67AB-394F-AC01-6C8553E6E67C}"/>
              </a:ext>
            </a:extLst>
          </p:cNvPr>
          <p:cNvSpPr/>
          <p:nvPr/>
        </p:nvSpPr>
        <p:spPr>
          <a:xfrm>
            <a:off x="17643872" y="4661969"/>
            <a:ext cx="4251700" cy="255420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9000" b="1" i="0" u="none" strike="noStrike" kern="1200" cap="none" spc="-180" normalizeH="0" baseline="0" noProof="0" dirty="0">
                <a:ln>
                  <a:noFill/>
                </a:ln>
                <a:solidFill>
                  <a:srgbClr val="FFFFFF"/>
                </a:solidFill>
                <a:effectLst/>
                <a:uLnTx/>
                <a:uFillTx/>
                <a:latin typeface="Haas Grot Disp Pinterest"/>
                <a:ea typeface="+mn-ea"/>
                <a:cs typeface="Haas Grot Disp Pinterest"/>
              </a:rPr>
              <a:t>HRP</a:t>
            </a:r>
          </a:p>
        </p:txBody>
      </p:sp>
      <p:sp>
        <p:nvSpPr>
          <p:cNvPr id="11" name="Rounded Rectangle 10">
            <a:extLst>
              <a:ext uri="{FF2B5EF4-FFF2-40B4-BE49-F238E27FC236}">
                <a16:creationId xmlns:a16="http://schemas.microsoft.com/office/drawing/2014/main" id="{F5419776-CA7B-B741-9BDF-338911616273}"/>
              </a:ext>
            </a:extLst>
          </p:cNvPr>
          <p:cNvSpPr/>
          <p:nvPr/>
        </p:nvSpPr>
        <p:spPr>
          <a:xfrm>
            <a:off x="19516253" y="10200942"/>
            <a:ext cx="3532662" cy="112464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Kafka</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12" name="Magnetic Disk 11">
            <a:extLst>
              <a:ext uri="{FF2B5EF4-FFF2-40B4-BE49-F238E27FC236}">
                <a16:creationId xmlns:a16="http://schemas.microsoft.com/office/drawing/2014/main" id="{7BEF1918-7450-D349-B474-1DFB95A45843}"/>
              </a:ext>
            </a:extLst>
          </p:cNvPr>
          <p:cNvSpPr/>
          <p:nvPr/>
        </p:nvSpPr>
        <p:spPr>
          <a:xfrm>
            <a:off x="11641475" y="7060301"/>
            <a:ext cx="2723206" cy="314064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Cluster B</a:t>
            </a:r>
          </a:p>
        </p:txBody>
      </p:sp>
      <p:cxnSp>
        <p:nvCxnSpPr>
          <p:cNvPr id="13" name="Straight Arrow Connector 12">
            <a:extLst>
              <a:ext uri="{FF2B5EF4-FFF2-40B4-BE49-F238E27FC236}">
                <a16:creationId xmlns:a16="http://schemas.microsoft.com/office/drawing/2014/main" id="{3F5217F1-C944-0546-89EF-5C955EF7127D}"/>
              </a:ext>
            </a:extLst>
          </p:cNvPr>
          <p:cNvCxnSpPr>
            <a:stCxn id="12" idx="4"/>
            <a:endCxn id="8" idx="1"/>
          </p:cNvCxnSpPr>
          <p:nvPr/>
        </p:nvCxnSpPr>
        <p:spPr>
          <a:xfrm flipV="1">
            <a:off x="14364680" y="5939069"/>
            <a:ext cx="3279192" cy="2691552"/>
          </a:xfrm>
          <a:prstGeom prst="straightConnector1">
            <a:avLst/>
          </a:prstGeom>
          <a:ln w="38100">
            <a:solidFill>
              <a:srgbClr val="8AA4AA"/>
            </a:solidFill>
            <a:miter lim="400000"/>
            <a:headEnd type="none" len="sm"/>
            <a:tailEnd type="triangle"/>
          </a:ln>
        </p:spPr>
      </p:cxnSp>
      <p:sp>
        <p:nvSpPr>
          <p:cNvPr id="14" name="TextBox 13">
            <a:extLst>
              <a:ext uri="{FF2B5EF4-FFF2-40B4-BE49-F238E27FC236}">
                <a16:creationId xmlns:a16="http://schemas.microsoft.com/office/drawing/2014/main" id="{21882910-191E-9249-A9C5-455ED365AE9C}"/>
              </a:ext>
            </a:extLst>
          </p:cNvPr>
          <p:cNvSpPr txBox="1"/>
          <p:nvPr/>
        </p:nvSpPr>
        <p:spPr>
          <a:xfrm>
            <a:off x="14586186" y="3611850"/>
            <a:ext cx="30637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Replication</a:t>
            </a:r>
          </a:p>
        </p:txBody>
      </p:sp>
      <p:sp>
        <p:nvSpPr>
          <p:cNvPr id="15" name="TextBox 14">
            <a:extLst>
              <a:ext uri="{FF2B5EF4-FFF2-40B4-BE49-F238E27FC236}">
                <a16:creationId xmlns:a16="http://schemas.microsoft.com/office/drawing/2014/main" id="{A8F552BA-9FEA-D348-A73A-4D35010CD279}"/>
              </a:ext>
            </a:extLst>
          </p:cNvPr>
          <p:cNvSpPr txBox="1"/>
          <p:nvPr/>
        </p:nvSpPr>
        <p:spPr>
          <a:xfrm>
            <a:off x="14586186" y="7184732"/>
            <a:ext cx="30637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Replication</a:t>
            </a:r>
          </a:p>
        </p:txBody>
      </p:sp>
      <p:cxnSp>
        <p:nvCxnSpPr>
          <p:cNvPr id="16" name="Straight Arrow Connector 15">
            <a:extLst>
              <a:ext uri="{FF2B5EF4-FFF2-40B4-BE49-F238E27FC236}">
                <a16:creationId xmlns:a16="http://schemas.microsoft.com/office/drawing/2014/main" id="{C10A4D09-C901-BE45-AE28-7A2CA11FB2CE}"/>
              </a:ext>
            </a:extLst>
          </p:cNvPr>
          <p:cNvCxnSpPr>
            <a:cxnSpLocks/>
            <a:stCxn id="8" idx="2"/>
            <a:endCxn id="11" idx="0"/>
          </p:cNvCxnSpPr>
          <p:nvPr/>
        </p:nvCxnSpPr>
        <p:spPr>
          <a:xfrm>
            <a:off x="19769723" y="7216169"/>
            <a:ext cx="1512862" cy="2984772"/>
          </a:xfrm>
          <a:prstGeom prst="straightConnector1">
            <a:avLst/>
          </a:prstGeom>
          <a:ln w="38100">
            <a:solidFill>
              <a:srgbClr val="8AA4AA"/>
            </a:solidFill>
            <a:miter lim="400000"/>
            <a:headEnd type="none" len="sm"/>
            <a:tailEnd type="triangle"/>
          </a:ln>
        </p:spPr>
      </p:cxnSp>
      <p:sp>
        <p:nvSpPr>
          <p:cNvPr id="17" name="TextBox 16">
            <a:extLst>
              <a:ext uri="{FF2B5EF4-FFF2-40B4-BE49-F238E27FC236}">
                <a16:creationId xmlns:a16="http://schemas.microsoft.com/office/drawing/2014/main" id="{54212031-4293-7041-B255-9D6FB81ACF32}"/>
              </a:ext>
            </a:extLst>
          </p:cNvPr>
          <p:cNvSpPr txBox="1"/>
          <p:nvPr/>
        </p:nvSpPr>
        <p:spPr>
          <a:xfrm>
            <a:off x="20235290" y="8123938"/>
            <a:ext cx="28136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publish</a:t>
            </a:r>
          </a:p>
        </p:txBody>
      </p:sp>
      <p:cxnSp>
        <p:nvCxnSpPr>
          <p:cNvPr id="18" name="Straight Arrow Connector 17">
            <a:extLst>
              <a:ext uri="{FF2B5EF4-FFF2-40B4-BE49-F238E27FC236}">
                <a16:creationId xmlns:a16="http://schemas.microsoft.com/office/drawing/2014/main" id="{E37C50C4-AAAE-004D-9EDE-0D523006C969}"/>
              </a:ext>
            </a:extLst>
          </p:cNvPr>
          <p:cNvCxnSpPr>
            <a:endCxn id="8" idx="1"/>
          </p:cNvCxnSpPr>
          <p:nvPr/>
        </p:nvCxnSpPr>
        <p:spPr>
          <a:xfrm>
            <a:off x="14364679" y="3808133"/>
            <a:ext cx="3279194" cy="2130936"/>
          </a:xfrm>
          <a:prstGeom prst="straightConnector1">
            <a:avLst/>
          </a:prstGeom>
          <a:ln w="38100">
            <a:solidFill>
              <a:srgbClr val="8AA4AA"/>
            </a:solidFill>
            <a:miter lim="400000"/>
            <a:headEnd type="none" len="sm"/>
            <a:tailEnd type="triangle"/>
          </a:ln>
        </p:spPr>
      </p:cxnSp>
    </p:spTree>
    <p:extLst>
      <p:ext uri="{BB962C8B-B14F-4D97-AF65-F5344CB8AC3E}">
        <p14:creationId xmlns:p14="http://schemas.microsoft.com/office/powerpoint/2010/main" val="24598163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647700" y="6759494"/>
            <a:ext cx="10275987" cy="5633032"/>
          </a:xfrm>
        </p:spPr>
        <p:txBody>
          <a:bodyPr>
            <a:normAutofit/>
          </a:bodyPr>
          <a:lstStyle/>
          <a:p>
            <a:pPr marL="685800" indent="-685800">
              <a:buFont typeface="Arial" panose="020B0604020202020204" pitchFamily="34" charset="0"/>
              <a:buChar char="•"/>
            </a:pPr>
            <a:r>
              <a:rPr lang="en-US" sz="5400" dirty="0"/>
              <a:t>Part of Mutate</a:t>
            </a:r>
          </a:p>
          <a:p>
            <a:pPr marL="685800" indent="-685800">
              <a:buFont typeface="Arial" panose="020B0604020202020204" pitchFamily="34" charset="0"/>
              <a:buChar char="•"/>
            </a:pPr>
            <a:endParaRPr lang="en-US" sz="5400" dirty="0"/>
          </a:p>
          <a:p>
            <a:pPr marL="685800" indent="-685800">
              <a:buFont typeface="Arial" panose="020B0604020202020204" pitchFamily="34" charset="0"/>
              <a:buChar char="•"/>
            </a:pPr>
            <a:r>
              <a:rPr lang="en-US" sz="5400" dirty="0"/>
              <a:t>Written in WAL log, but not </a:t>
            </a:r>
            <a:r>
              <a:rPr lang="en-US" sz="5400" dirty="0" err="1"/>
              <a:t>Memstore</a:t>
            </a:r>
            <a:endParaRPr lang="en-US" sz="5400" dirty="0"/>
          </a:p>
        </p:txBody>
      </p:sp>
      <p:sp>
        <p:nvSpPr>
          <p:cNvPr id="6" name="文本占位符 5"/>
          <p:cNvSpPr>
            <a:spLocks noGrp="1"/>
          </p:cNvSpPr>
          <p:nvPr>
            <p:ph type="body" sz="quarter" idx="15"/>
          </p:nvPr>
        </p:nvSpPr>
        <p:spPr/>
        <p:txBody>
          <a:bodyPr>
            <a:normAutofit/>
          </a:bodyPr>
          <a:lstStyle/>
          <a:p>
            <a:r>
              <a:rPr kumimoji="1" lang="en-US" altLang="zh-CN" sz="8000" b="1" dirty="0"/>
              <a:t>HBase Annotations</a:t>
            </a:r>
            <a:endParaRPr kumimoji="1" lang="zh-CN" altLang="en-US" b="1" dirty="0"/>
          </a:p>
        </p:txBody>
      </p:sp>
      <p:pic>
        <p:nvPicPr>
          <p:cNvPr id="19" name="Picture 18">
            <a:extLst>
              <a:ext uri="{FF2B5EF4-FFF2-40B4-BE49-F238E27FC236}">
                <a16:creationId xmlns:a16="http://schemas.microsoft.com/office/drawing/2014/main" id="{5F5D2645-B7D5-B540-9C31-50E6F4B3FDC2}"/>
              </a:ext>
            </a:extLst>
          </p:cNvPr>
          <p:cNvPicPr>
            <a:picLocks noChangeAspect="1"/>
          </p:cNvPicPr>
          <p:nvPr/>
        </p:nvPicPr>
        <p:blipFill>
          <a:blip r:embed="rId3"/>
          <a:stretch>
            <a:fillRect/>
          </a:stretch>
        </p:blipFill>
        <p:spPr>
          <a:xfrm>
            <a:off x="11570990" y="2304556"/>
            <a:ext cx="10541000" cy="8890000"/>
          </a:xfrm>
          <a:prstGeom prst="rect">
            <a:avLst/>
          </a:prstGeom>
        </p:spPr>
      </p:pic>
      <p:sp>
        <p:nvSpPr>
          <p:cNvPr id="20" name="Oval 19">
            <a:extLst>
              <a:ext uri="{FF2B5EF4-FFF2-40B4-BE49-F238E27FC236}">
                <a16:creationId xmlns:a16="http://schemas.microsoft.com/office/drawing/2014/main" id="{3CD38E94-DC05-7A47-9B6C-15395F39B0BC}"/>
              </a:ext>
            </a:extLst>
          </p:cNvPr>
          <p:cNvSpPr/>
          <p:nvPr/>
        </p:nvSpPr>
        <p:spPr>
          <a:xfrm>
            <a:off x="12646618" y="8676287"/>
            <a:ext cx="9465372" cy="1087250"/>
          </a:xfrm>
          <a:prstGeom prst="ellipse">
            <a:avLst/>
          </a:prstGeom>
          <a:solidFill>
            <a:schemeClr val="accent3">
              <a:alpha val="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00" hangingPunct="1">
              <a:lnSpc>
                <a:spcPct val="90000"/>
              </a:lnSpc>
              <a:defRPr/>
            </a:pPr>
            <a:endParaRPr lang="en-US" sz="9000" b="1" kern="1200" spc="-180">
              <a:solidFill>
                <a:srgbClr val="FFFFFF"/>
              </a:solidFill>
              <a:latin typeface="Haas Grot Disp Pinterest"/>
              <a:cs typeface="Haas Grot Disp Pinterest"/>
            </a:endParaRPr>
          </a:p>
        </p:txBody>
      </p:sp>
    </p:spTree>
    <p:extLst>
      <p:ext uri="{BB962C8B-B14F-4D97-AF65-F5344CB8AC3E}">
        <p14:creationId xmlns:p14="http://schemas.microsoft.com/office/powerpoint/2010/main" val="28477548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647700" y="6759494"/>
            <a:ext cx="10275987" cy="5633032"/>
          </a:xfrm>
        </p:spPr>
        <p:txBody>
          <a:bodyPr>
            <a:normAutofit/>
          </a:bodyPr>
          <a:lstStyle/>
          <a:p>
            <a:pPr marL="914400" indent="-914400">
              <a:spcBef>
                <a:spcPts val="5000"/>
              </a:spcBef>
              <a:buFont typeface="Arial" panose="020B0604020202020204" pitchFamily="34" charset="0"/>
              <a:buChar char="•"/>
            </a:pPr>
            <a:r>
              <a:rPr lang="en-US" sz="5400" dirty="0" err="1"/>
              <a:t>Async</a:t>
            </a:r>
            <a:r>
              <a:rPr lang="en-US" sz="5400" dirty="0"/>
              <a:t> index for Zen and ads system</a:t>
            </a:r>
          </a:p>
        </p:txBody>
      </p:sp>
      <p:sp>
        <p:nvSpPr>
          <p:cNvPr id="6" name="文本占位符 5"/>
          <p:cNvSpPr>
            <a:spLocks noGrp="1"/>
          </p:cNvSpPr>
          <p:nvPr>
            <p:ph type="body" sz="quarter" idx="15"/>
          </p:nvPr>
        </p:nvSpPr>
        <p:spPr/>
        <p:txBody>
          <a:bodyPr>
            <a:normAutofit/>
          </a:bodyPr>
          <a:lstStyle/>
          <a:p>
            <a:r>
              <a:rPr kumimoji="1" lang="en-US" altLang="zh-CN" sz="8000" b="1" dirty="0" err="1"/>
              <a:t>Asynchonous</a:t>
            </a:r>
            <a:r>
              <a:rPr kumimoji="1" lang="en-US" altLang="zh-CN" sz="8000" b="1" dirty="0"/>
              <a:t> Index</a:t>
            </a:r>
            <a:endParaRPr kumimoji="1" lang="zh-CN" altLang="en-US" b="1" dirty="0"/>
          </a:p>
        </p:txBody>
      </p:sp>
      <p:sp>
        <p:nvSpPr>
          <p:cNvPr id="7" name="Magnetic Disk 6">
            <a:extLst>
              <a:ext uri="{FF2B5EF4-FFF2-40B4-BE49-F238E27FC236}">
                <a16:creationId xmlns:a16="http://schemas.microsoft.com/office/drawing/2014/main" id="{BB05ABC1-9973-E348-A725-87BDD67E7FC6}"/>
              </a:ext>
            </a:extLst>
          </p:cNvPr>
          <p:cNvSpPr/>
          <p:nvPr/>
        </p:nvSpPr>
        <p:spPr>
          <a:xfrm>
            <a:off x="12636106" y="4075529"/>
            <a:ext cx="2723206" cy="314064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Cluster A</a:t>
            </a:r>
          </a:p>
        </p:txBody>
      </p:sp>
      <p:sp>
        <p:nvSpPr>
          <p:cNvPr id="8" name="Rounded Rectangle 7">
            <a:extLst>
              <a:ext uri="{FF2B5EF4-FFF2-40B4-BE49-F238E27FC236}">
                <a16:creationId xmlns:a16="http://schemas.microsoft.com/office/drawing/2014/main" id="{199AC4A7-67AB-394F-AC01-6C8553E6E67C}"/>
              </a:ext>
            </a:extLst>
          </p:cNvPr>
          <p:cNvSpPr/>
          <p:nvPr/>
        </p:nvSpPr>
        <p:spPr>
          <a:xfrm>
            <a:off x="18592142" y="4661969"/>
            <a:ext cx="4251700" cy="255420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9000" b="1" i="0" u="none" strike="noStrike" kern="1200" cap="none" spc="-180" normalizeH="0" baseline="0" noProof="0" dirty="0">
                <a:ln>
                  <a:noFill/>
                </a:ln>
                <a:solidFill>
                  <a:srgbClr val="FFFFFF"/>
                </a:solidFill>
                <a:effectLst/>
                <a:uLnTx/>
                <a:uFillTx/>
                <a:latin typeface="Haas Grot Disp Pinterest"/>
                <a:ea typeface="+mn-ea"/>
                <a:cs typeface="Haas Grot Disp Pinterest"/>
              </a:rPr>
              <a:t>HRP</a:t>
            </a:r>
          </a:p>
        </p:txBody>
      </p:sp>
      <p:sp>
        <p:nvSpPr>
          <p:cNvPr id="11" name="Rounded Rectangle 10">
            <a:extLst>
              <a:ext uri="{FF2B5EF4-FFF2-40B4-BE49-F238E27FC236}">
                <a16:creationId xmlns:a16="http://schemas.microsoft.com/office/drawing/2014/main" id="{F5419776-CA7B-B741-9BDF-338911616273}"/>
              </a:ext>
            </a:extLst>
          </p:cNvPr>
          <p:cNvSpPr/>
          <p:nvPr/>
        </p:nvSpPr>
        <p:spPr>
          <a:xfrm>
            <a:off x="20464523" y="10200942"/>
            <a:ext cx="3532662" cy="112464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Kafka</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14" name="TextBox 13">
            <a:extLst>
              <a:ext uri="{FF2B5EF4-FFF2-40B4-BE49-F238E27FC236}">
                <a16:creationId xmlns:a16="http://schemas.microsoft.com/office/drawing/2014/main" id="{21882910-191E-9249-A9C5-455ED365AE9C}"/>
              </a:ext>
            </a:extLst>
          </p:cNvPr>
          <p:cNvSpPr txBox="1"/>
          <p:nvPr/>
        </p:nvSpPr>
        <p:spPr>
          <a:xfrm>
            <a:off x="15534456" y="4635676"/>
            <a:ext cx="30637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Replication</a:t>
            </a:r>
          </a:p>
        </p:txBody>
      </p:sp>
      <p:cxnSp>
        <p:nvCxnSpPr>
          <p:cNvPr id="16" name="Straight Arrow Connector 15">
            <a:extLst>
              <a:ext uri="{FF2B5EF4-FFF2-40B4-BE49-F238E27FC236}">
                <a16:creationId xmlns:a16="http://schemas.microsoft.com/office/drawing/2014/main" id="{C10A4D09-C901-BE45-AE28-7A2CA11FB2CE}"/>
              </a:ext>
            </a:extLst>
          </p:cNvPr>
          <p:cNvCxnSpPr>
            <a:cxnSpLocks/>
            <a:stCxn id="8" idx="2"/>
            <a:endCxn id="11" idx="0"/>
          </p:cNvCxnSpPr>
          <p:nvPr/>
        </p:nvCxnSpPr>
        <p:spPr>
          <a:xfrm>
            <a:off x="20717993" y="7216169"/>
            <a:ext cx="1512862" cy="2984772"/>
          </a:xfrm>
          <a:prstGeom prst="straightConnector1">
            <a:avLst/>
          </a:prstGeom>
          <a:ln w="38100">
            <a:solidFill>
              <a:srgbClr val="8AA4AA"/>
            </a:solidFill>
            <a:miter lim="400000"/>
            <a:headEnd type="none" len="sm"/>
            <a:tailEnd type="triangle"/>
          </a:ln>
        </p:spPr>
      </p:cxnSp>
      <p:sp>
        <p:nvSpPr>
          <p:cNvPr id="17" name="TextBox 16">
            <a:extLst>
              <a:ext uri="{FF2B5EF4-FFF2-40B4-BE49-F238E27FC236}">
                <a16:creationId xmlns:a16="http://schemas.microsoft.com/office/drawing/2014/main" id="{54212031-4293-7041-B255-9D6FB81ACF32}"/>
              </a:ext>
            </a:extLst>
          </p:cNvPr>
          <p:cNvSpPr txBox="1"/>
          <p:nvPr/>
        </p:nvSpPr>
        <p:spPr>
          <a:xfrm>
            <a:off x="21183560" y="8123938"/>
            <a:ext cx="28136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publish</a:t>
            </a:r>
          </a:p>
        </p:txBody>
      </p:sp>
      <p:cxnSp>
        <p:nvCxnSpPr>
          <p:cNvPr id="18" name="Straight Arrow Connector 17">
            <a:extLst>
              <a:ext uri="{FF2B5EF4-FFF2-40B4-BE49-F238E27FC236}">
                <a16:creationId xmlns:a16="http://schemas.microsoft.com/office/drawing/2014/main" id="{E37C50C4-AAAE-004D-9EDE-0D523006C969}"/>
              </a:ext>
            </a:extLst>
          </p:cNvPr>
          <p:cNvCxnSpPr>
            <a:cxnSpLocks/>
            <a:stCxn id="7" idx="4"/>
          </p:cNvCxnSpPr>
          <p:nvPr/>
        </p:nvCxnSpPr>
        <p:spPr>
          <a:xfrm flipV="1">
            <a:off x="15359312" y="5644357"/>
            <a:ext cx="3232731" cy="1492"/>
          </a:xfrm>
          <a:prstGeom prst="straightConnector1">
            <a:avLst/>
          </a:prstGeom>
          <a:ln w="38100">
            <a:solidFill>
              <a:srgbClr val="8AA4AA"/>
            </a:solidFill>
            <a:miter lim="400000"/>
            <a:headEnd type="none" len="sm"/>
            <a:tailEnd type="triangle"/>
          </a:ln>
        </p:spPr>
      </p:cxnSp>
      <p:sp>
        <p:nvSpPr>
          <p:cNvPr id="19" name="Rounded Rectangle 18">
            <a:extLst>
              <a:ext uri="{FF2B5EF4-FFF2-40B4-BE49-F238E27FC236}">
                <a16:creationId xmlns:a16="http://schemas.microsoft.com/office/drawing/2014/main" id="{22799E31-89B7-3146-94A1-54062D8E1303}"/>
              </a:ext>
            </a:extLst>
          </p:cNvPr>
          <p:cNvSpPr/>
          <p:nvPr/>
        </p:nvSpPr>
        <p:spPr>
          <a:xfrm>
            <a:off x="14356075" y="10200942"/>
            <a:ext cx="3532662" cy="112464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err="1">
                <a:ln>
                  <a:noFill/>
                </a:ln>
                <a:solidFill>
                  <a:srgbClr val="FFFFFF"/>
                </a:solidFill>
                <a:effectLst/>
                <a:uLnTx/>
                <a:uFillTx/>
                <a:latin typeface="Haas Grot Disp Pinterest"/>
                <a:ea typeface="+mn-ea"/>
                <a:cs typeface="Haas Grot Disp Pinterest"/>
              </a:rPr>
              <a:t>Async</a:t>
            </a:r>
            <a:r>
              <a:rPr lang="en-US" sz="3200" b="1" kern="1200" spc="-180" dirty="0">
                <a:solidFill>
                  <a:srgbClr val="FFFFFF"/>
                </a:solidFill>
                <a:latin typeface="Haas Grot Disp Pinterest"/>
                <a:cs typeface="Haas Grot Disp Pinterest"/>
              </a:rPr>
              <a:t> </a:t>
            </a: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Index</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cxnSp>
        <p:nvCxnSpPr>
          <p:cNvPr id="22" name="Straight Arrow Connector 21">
            <a:extLst>
              <a:ext uri="{FF2B5EF4-FFF2-40B4-BE49-F238E27FC236}">
                <a16:creationId xmlns:a16="http://schemas.microsoft.com/office/drawing/2014/main" id="{F88D4C28-37CF-4B4B-82C1-CDBA6E0B7D6E}"/>
              </a:ext>
            </a:extLst>
          </p:cNvPr>
          <p:cNvCxnSpPr>
            <a:cxnSpLocks/>
            <a:stCxn id="19" idx="3"/>
            <a:endCxn id="11" idx="1"/>
          </p:cNvCxnSpPr>
          <p:nvPr/>
        </p:nvCxnSpPr>
        <p:spPr>
          <a:xfrm>
            <a:off x="17888737" y="10763265"/>
            <a:ext cx="2575786" cy="0"/>
          </a:xfrm>
          <a:prstGeom prst="straightConnector1">
            <a:avLst/>
          </a:prstGeom>
          <a:ln w="38100">
            <a:solidFill>
              <a:srgbClr val="8AA4AA"/>
            </a:solidFill>
            <a:miter lim="400000"/>
            <a:headEnd type="none" len="sm"/>
            <a:tailEnd type="triangle"/>
          </a:ln>
        </p:spPr>
      </p:cxnSp>
      <p:sp>
        <p:nvSpPr>
          <p:cNvPr id="27" name="TextBox 26">
            <a:extLst>
              <a:ext uri="{FF2B5EF4-FFF2-40B4-BE49-F238E27FC236}">
                <a16:creationId xmlns:a16="http://schemas.microsoft.com/office/drawing/2014/main" id="{781A3C81-94D2-4D4E-BCA7-7D454246DB85}"/>
              </a:ext>
            </a:extLst>
          </p:cNvPr>
          <p:cNvSpPr txBox="1"/>
          <p:nvPr/>
        </p:nvSpPr>
        <p:spPr>
          <a:xfrm>
            <a:off x="17941763" y="10010588"/>
            <a:ext cx="30637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Consume</a:t>
            </a:r>
          </a:p>
        </p:txBody>
      </p:sp>
      <p:cxnSp>
        <p:nvCxnSpPr>
          <p:cNvPr id="28" name="Straight Arrow Connector 27">
            <a:extLst>
              <a:ext uri="{FF2B5EF4-FFF2-40B4-BE49-F238E27FC236}">
                <a16:creationId xmlns:a16="http://schemas.microsoft.com/office/drawing/2014/main" id="{DB69DA62-A19E-FC42-A62E-8B4B74E59FFE}"/>
              </a:ext>
            </a:extLst>
          </p:cNvPr>
          <p:cNvCxnSpPr>
            <a:cxnSpLocks/>
            <a:stCxn id="19" idx="0"/>
          </p:cNvCxnSpPr>
          <p:nvPr/>
        </p:nvCxnSpPr>
        <p:spPr>
          <a:xfrm flipH="1" flipV="1">
            <a:off x="14256508" y="7327638"/>
            <a:ext cx="1865898" cy="2873304"/>
          </a:xfrm>
          <a:prstGeom prst="straightConnector1">
            <a:avLst/>
          </a:prstGeom>
          <a:ln w="38100">
            <a:solidFill>
              <a:srgbClr val="8AA4AA"/>
            </a:solidFill>
            <a:miter lim="400000"/>
            <a:headEnd type="none" len="sm"/>
            <a:tailEnd type="triangle"/>
          </a:ln>
        </p:spPr>
      </p:cxnSp>
      <p:sp>
        <p:nvSpPr>
          <p:cNvPr id="31" name="TextBox 30">
            <a:extLst>
              <a:ext uri="{FF2B5EF4-FFF2-40B4-BE49-F238E27FC236}">
                <a16:creationId xmlns:a16="http://schemas.microsoft.com/office/drawing/2014/main" id="{08BCBF84-856A-1F42-8E2D-1B6AFC5EF073}"/>
              </a:ext>
            </a:extLst>
          </p:cNvPr>
          <p:cNvSpPr txBox="1"/>
          <p:nvPr/>
        </p:nvSpPr>
        <p:spPr>
          <a:xfrm>
            <a:off x="14385503" y="8251627"/>
            <a:ext cx="30637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 Index</a:t>
            </a:r>
          </a:p>
        </p:txBody>
      </p:sp>
    </p:spTree>
    <p:extLst>
      <p:ext uri="{BB962C8B-B14F-4D97-AF65-F5344CB8AC3E}">
        <p14:creationId xmlns:p14="http://schemas.microsoft.com/office/powerpoint/2010/main" val="29233844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647700" y="6759494"/>
            <a:ext cx="10275987" cy="5633032"/>
          </a:xfrm>
        </p:spPr>
        <p:txBody>
          <a:bodyPr>
            <a:normAutofit/>
          </a:bodyPr>
          <a:lstStyle/>
          <a:p>
            <a:pPr marL="685800" indent="-685800">
              <a:buFont typeface="Arial" panose="020B0604020202020204" pitchFamily="34" charset="0"/>
              <a:buChar char="•"/>
            </a:pPr>
            <a:r>
              <a:rPr lang="en-US" sz="5400" dirty="0"/>
              <a:t>Avoid race condition</a:t>
            </a:r>
          </a:p>
        </p:txBody>
      </p:sp>
      <p:sp>
        <p:nvSpPr>
          <p:cNvPr id="6" name="文本占位符 5"/>
          <p:cNvSpPr>
            <a:spLocks noGrp="1"/>
          </p:cNvSpPr>
          <p:nvPr>
            <p:ph type="body" sz="quarter" idx="15"/>
          </p:nvPr>
        </p:nvSpPr>
        <p:spPr/>
        <p:txBody>
          <a:bodyPr>
            <a:normAutofit/>
          </a:bodyPr>
          <a:lstStyle/>
          <a:p>
            <a:r>
              <a:rPr kumimoji="1" lang="en-US" altLang="zh-CN" sz="8000" b="1" dirty="0"/>
              <a:t>HBase Timestamp</a:t>
            </a:r>
            <a:endParaRPr kumimoji="1" lang="zh-CN" altLang="en-US" b="1" dirty="0"/>
          </a:p>
        </p:txBody>
      </p:sp>
      <p:sp>
        <p:nvSpPr>
          <p:cNvPr id="7" name="Magnetic Disk 6">
            <a:extLst>
              <a:ext uri="{FF2B5EF4-FFF2-40B4-BE49-F238E27FC236}">
                <a16:creationId xmlns:a16="http://schemas.microsoft.com/office/drawing/2014/main" id="{9BF5A77A-983E-564D-BC8B-75EEC8793096}"/>
              </a:ext>
            </a:extLst>
          </p:cNvPr>
          <p:cNvSpPr/>
          <p:nvPr/>
        </p:nvSpPr>
        <p:spPr>
          <a:xfrm>
            <a:off x="20444509" y="4865470"/>
            <a:ext cx="2723206" cy="314064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600" b="1" i="0" u="none" strike="noStrike" kern="1200" cap="none" spc="-180" normalizeH="0" baseline="0" noProof="0" dirty="0">
                <a:ln>
                  <a:noFill/>
                </a:ln>
                <a:solidFill>
                  <a:srgbClr val="FFFFFF"/>
                </a:solidFill>
                <a:effectLst/>
                <a:uLnTx/>
                <a:uFillTx/>
                <a:latin typeface="Haas Grot Disp Pinterest"/>
                <a:ea typeface="+mn-ea"/>
                <a:cs typeface="Haas Grot Disp Pinterest"/>
              </a:rPr>
              <a:t>Cluster </a:t>
            </a:r>
          </a:p>
        </p:txBody>
      </p:sp>
      <p:sp>
        <p:nvSpPr>
          <p:cNvPr id="8" name="Rounded Rectangle 7">
            <a:extLst>
              <a:ext uri="{FF2B5EF4-FFF2-40B4-BE49-F238E27FC236}">
                <a16:creationId xmlns:a16="http://schemas.microsoft.com/office/drawing/2014/main" id="{94A588E3-E46D-1A4F-BA24-47DB5F146547}"/>
              </a:ext>
            </a:extLst>
          </p:cNvPr>
          <p:cNvSpPr/>
          <p:nvPr/>
        </p:nvSpPr>
        <p:spPr>
          <a:xfrm>
            <a:off x="12788129" y="5304413"/>
            <a:ext cx="3502618" cy="2262754"/>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cxnSp>
        <p:nvCxnSpPr>
          <p:cNvPr id="9" name="Straight Arrow Connector 8">
            <a:extLst>
              <a:ext uri="{FF2B5EF4-FFF2-40B4-BE49-F238E27FC236}">
                <a16:creationId xmlns:a16="http://schemas.microsoft.com/office/drawing/2014/main" id="{EADC4A43-1723-A44C-8FB1-771CD1425967}"/>
              </a:ext>
            </a:extLst>
          </p:cNvPr>
          <p:cNvCxnSpPr>
            <a:stCxn id="7" idx="2"/>
            <a:endCxn id="8" idx="3"/>
          </p:cNvCxnSpPr>
          <p:nvPr/>
        </p:nvCxnSpPr>
        <p:spPr>
          <a:xfrm flipH="1">
            <a:off x="16290747" y="6435790"/>
            <a:ext cx="4153762" cy="0"/>
          </a:xfrm>
          <a:prstGeom prst="straightConnector1">
            <a:avLst/>
          </a:prstGeom>
          <a:ln w="38100">
            <a:solidFill>
              <a:srgbClr val="8AA4AA"/>
            </a:solidFill>
            <a:miter lim="400000"/>
            <a:headEnd type="none" len="sm"/>
            <a:tailEnd type="triangle"/>
          </a:ln>
        </p:spPr>
      </p:cxnSp>
      <p:sp>
        <p:nvSpPr>
          <p:cNvPr id="10" name="TextBox 9">
            <a:extLst>
              <a:ext uri="{FF2B5EF4-FFF2-40B4-BE49-F238E27FC236}">
                <a16:creationId xmlns:a16="http://schemas.microsoft.com/office/drawing/2014/main" id="{1DD78DAF-D86B-9E48-91DD-1FF578E5AD62}"/>
              </a:ext>
            </a:extLst>
          </p:cNvPr>
          <p:cNvSpPr txBox="1"/>
          <p:nvPr/>
        </p:nvSpPr>
        <p:spPr>
          <a:xfrm>
            <a:off x="17327107" y="5304412"/>
            <a:ext cx="2572718"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Response with TS</a:t>
            </a:r>
          </a:p>
        </p:txBody>
      </p:sp>
      <p:sp>
        <p:nvSpPr>
          <p:cNvPr id="11" name="Rounded Rectangle 10">
            <a:extLst>
              <a:ext uri="{FF2B5EF4-FFF2-40B4-BE49-F238E27FC236}">
                <a16:creationId xmlns:a16="http://schemas.microsoft.com/office/drawing/2014/main" id="{D4769D4E-07C1-BD44-9842-5E7E9B12AECE}"/>
              </a:ext>
            </a:extLst>
          </p:cNvPr>
          <p:cNvSpPr/>
          <p:nvPr/>
        </p:nvSpPr>
        <p:spPr>
          <a:xfrm>
            <a:off x="12788127" y="9137487"/>
            <a:ext cx="3502618" cy="84326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p>
        </p:txBody>
      </p:sp>
      <p:cxnSp>
        <p:nvCxnSpPr>
          <p:cNvPr id="12" name="Curved Connector 11">
            <a:extLst>
              <a:ext uri="{FF2B5EF4-FFF2-40B4-BE49-F238E27FC236}">
                <a16:creationId xmlns:a16="http://schemas.microsoft.com/office/drawing/2014/main" id="{AD7388BA-F39F-1343-B98B-FA7E3B6F9DF0}"/>
              </a:ext>
            </a:extLst>
          </p:cNvPr>
          <p:cNvCxnSpPr>
            <a:stCxn id="8" idx="1"/>
            <a:endCxn id="11" idx="1"/>
          </p:cNvCxnSpPr>
          <p:nvPr/>
        </p:nvCxnSpPr>
        <p:spPr>
          <a:xfrm rot="10800000" flipV="1">
            <a:off x="12788129" y="6435789"/>
            <a:ext cx="2" cy="3123330"/>
          </a:xfrm>
          <a:prstGeom prst="curvedConnector3">
            <a:avLst>
              <a:gd name="adj1" fmla="val 22860100000"/>
            </a:avLst>
          </a:prstGeom>
          <a:ln w="38100">
            <a:solidFill>
              <a:srgbClr val="8AA4AA"/>
            </a:solidFill>
            <a:miter lim="400000"/>
            <a:headEnd type="none" len="sm"/>
            <a:tailEnd type="triangle"/>
          </a:ln>
        </p:spPr>
      </p:cxnSp>
      <p:sp>
        <p:nvSpPr>
          <p:cNvPr id="13" name="TextBox 12">
            <a:extLst>
              <a:ext uri="{FF2B5EF4-FFF2-40B4-BE49-F238E27FC236}">
                <a16:creationId xmlns:a16="http://schemas.microsoft.com/office/drawing/2014/main" id="{080923DD-CAD1-394E-BF83-EE403ABAE068}"/>
              </a:ext>
            </a:extLst>
          </p:cNvPr>
          <p:cNvSpPr txBox="1"/>
          <p:nvPr/>
        </p:nvSpPr>
        <p:spPr>
          <a:xfrm>
            <a:off x="10187792" y="5801988"/>
            <a:ext cx="2625736" cy="1754326"/>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Compare TS and update</a:t>
            </a:r>
          </a:p>
        </p:txBody>
      </p:sp>
    </p:spTree>
    <p:extLst>
      <p:ext uri="{BB962C8B-B14F-4D97-AF65-F5344CB8AC3E}">
        <p14:creationId xmlns:p14="http://schemas.microsoft.com/office/powerpoint/2010/main" val="35602983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xfrm>
            <a:off x="1463040" y="1592580"/>
            <a:ext cx="4686300" cy="2006600"/>
          </a:xfrm>
          <a:prstGeom prst="rect">
            <a:avLst/>
          </a:prstGeom>
        </p:spPr>
        <p:txBody>
          <a:bodyPr>
            <a:normAutofit fontScale="90000"/>
          </a:bodyPr>
          <a:lstStyle>
            <a:lvl1pPr defTabSz="784225">
              <a:defRPr sz="10640">
                <a:latin typeface="+mn-lt"/>
                <a:ea typeface="+mn-ea"/>
                <a:cs typeface="+mn-cs"/>
                <a:sym typeface="苹方 中等" panose="020B0400000000000000" charset="-122"/>
              </a:defRPr>
            </a:lvl1pPr>
          </a:lstStyle>
          <a:p>
            <a:r>
              <a:rPr dirty="0">
                <a:sym typeface="+mn-ea"/>
              </a:rPr>
              <a:t>C</a:t>
            </a:r>
            <a:r>
              <a:rPr lang="en-US" dirty="0">
                <a:sym typeface="+mn-ea"/>
              </a:rPr>
              <a:t>ontent</a:t>
            </a:r>
          </a:p>
        </p:txBody>
      </p:sp>
      <p:sp>
        <p:nvSpPr>
          <p:cNvPr id="166" name="Shape 166"/>
          <p:cNvSpPr/>
          <p:nvPr/>
        </p:nvSpPr>
        <p:spPr>
          <a:xfrm>
            <a:off x="12024052" y="1886982"/>
            <a:ext cx="1290043" cy="1417540"/>
          </a:xfrm>
          <a:prstGeom prst="rect">
            <a:avLst/>
          </a:prstGeom>
          <a:ln w="12700">
            <a:miter lim="400000"/>
          </a:ln>
        </p:spPr>
        <p:txBody>
          <a:bodyPr wrap="none" lIns="50800" tIns="50800" rIns="50800" bIns="50800" anchor="ctr">
            <a:spAutoFit/>
          </a:bodyPr>
          <a:lstStyle>
            <a:lvl1pPr>
              <a:defRPr sz="8000">
                <a:solidFill>
                  <a:schemeClr val="accent1">
                    <a:hueOff val="-78757"/>
                    <a:satOff val="2397"/>
                    <a:lumOff val="10536"/>
                  </a:schemeClr>
                </a:solidFill>
                <a:latin typeface="Futura"/>
                <a:ea typeface="Futura"/>
                <a:cs typeface="Futura"/>
                <a:sym typeface="Futura"/>
              </a:defRPr>
            </a:lvl1pPr>
          </a:lstStyle>
          <a:p>
            <a:r>
              <a:rPr dirty="0">
                <a:solidFill>
                  <a:schemeClr val="accent5"/>
                </a:solidFill>
              </a:rPr>
              <a:t>01</a:t>
            </a:r>
          </a:p>
        </p:txBody>
      </p:sp>
      <p:sp>
        <p:nvSpPr>
          <p:cNvPr id="167" name="Shape 167"/>
          <p:cNvSpPr/>
          <p:nvPr/>
        </p:nvSpPr>
        <p:spPr>
          <a:xfrm>
            <a:off x="12024052" y="4728481"/>
            <a:ext cx="1368426" cy="1417539"/>
          </a:xfrm>
          <a:prstGeom prst="rect">
            <a:avLst/>
          </a:prstGeom>
          <a:ln w="12700">
            <a:miter lim="400000"/>
          </a:ln>
        </p:spPr>
        <p:txBody>
          <a:bodyPr wrap="none" lIns="50800" tIns="50800" rIns="50800" bIns="50800" anchor="ctr">
            <a:spAutoFit/>
          </a:bodyPr>
          <a:lstStyle>
            <a:lvl1pPr>
              <a:defRPr sz="8000">
                <a:solidFill>
                  <a:schemeClr val="accent1">
                    <a:hueOff val="-78757"/>
                    <a:satOff val="2397"/>
                    <a:lumOff val="10536"/>
                  </a:schemeClr>
                </a:solidFill>
                <a:latin typeface="Futura"/>
                <a:ea typeface="Futura"/>
                <a:cs typeface="Futura"/>
                <a:sym typeface="Futura"/>
              </a:defRPr>
            </a:lvl1pPr>
          </a:lstStyle>
          <a:p>
            <a:r>
              <a:rPr>
                <a:solidFill>
                  <a:srgbClr val="C82506"/>
                </a:solidFill>
              </a:rPr>
              <a:t>02</a:t>
            </a:r>
          </a:p>
        </p:txBody>
      </p:sp>
      <p:sp>
        <p:nvSpPr>
          <p:cNvPr id="169" name="Shape 169"/>
          <p:cNvSpPr/>
          <p:nvPr/>
        </p:nvSpPr>
        <p:spPr>
          <a:xfrm>
            <a:off x="12024052" y="7569980"/>
            <a:ext cx="1368426" cy="1417539"/>
          </a:xfrm>
          <a:prstGeom prst="rect">
            <a:avLst/>
          </a:prstGeom>
          <a:ln w="12700">
            <a:miter lim="400000"/>
          </a:ln>
        </p:spPr>
        <p:txBody>
          <a:bodyPr wrap="none" lIns="50800" tIns="50800" rIns="50800" bIns="50800" anchor="ctr">
            <a:spAutoFit/>
          </a:bodyPr>
          <a:lstStyle>
            <a:lvl1pPr>
              <a:defRPr sz="8000">
                <a:solidFill>
                  <a:schemeClr val="accent1">
                    <a:hueOff val="-78757"/>
                    <a:satOff val="2397"/>
                    <a:lumOff val="10536"/>
                  </a:schemeClr>
                </a:solidFill>
                <a:latin typeface="Futura"/>
                <a:ea typeface="Futura"/>
                <a:cs typeface="Futura"/>
                <a:sym typeface="Futura"/>
              </a:defRPr>
            </a:lvl1pPr>
          </a:lstStyle>
          <a:p>
            <a:r>
              <a:rPr>
                <a:solidFill>
                  <a:srgbClr val="C82506"/>
                </a:solidFill>
              </a:rPr>
              <a:t>03</a:t>
            </a:r>
          </a:p>
        </p:txBody>
      </p:sp>
      <p:sp>
        <p:nvSpPr>
          <p:cNvPr id="170" name="Shape 170"/>
          <p:cNvSpPr/>
          <p:nvPr/>
        </p:nvSpPr>
        <p:spPr>
          <a:xfrm>
            <a:off x="13864330" y="1845185"/>
            <a:ext cx="6894516" cy="1025922"/>
          </a:xfrm>
          <a:prstGeom prst="rect">
            <a:avLst/>
          </a:prstGeom>
          <a:noFill/>
          <a:ln w="12700" cap="flat">
            <a:noFill/>
            <a:miter lim="400000"/>
          </a:ln>
          <a:effectLst/>
        </p:spPr>
        <p:txBody>
          <a:bodyPr wrap="none" lIns="50800" tIns="50800" rIns="50800" bIns="50800" numCol="1" anchor="ctr">
            <a:spAutoFit/>
          </a:bodyPr>
          <a:lstStyle>
            <a:lvl1pPr>
              <a:defRPr sz="6000"/>
            </a:lvl1pPr>
          </a:lstStyle>
          <a:p>
            <a:r>
              <a:rPr lang="en-US" dirty="0">
                <a:sym typeface="+mn-ea"/>
              </a:rPr>
              <a:t>HBase in Pinterest</a:t>
            </a:r>
            <a:endParaRPr lang="en-US" dirty="0"/>
          </a:p>
        </p:txBody>
      </p:sp>
      <p:sp>
        <p:nvSpPr>
          <p:cNvPr id="173" name="Shape 173"/>
          <p:cNvSpPr/>
          <p:nvPr/>
        </p:nvSpPr>
        <p:spPr>
          <a:xfrm>
            <a:off x="13864330" y="4686684"/>
            <a:ext cx="3164328" cy="1025922"/>
          </a:xfrm>
          <a:prstGeom prst="rect">
            <a:avLst/>
          </a:prstGeom>
          <a:noFill/>
          <a:ln w="12700" cap="flat">
            <a:noFill/>
            <a:miter lim="400000"/>
          </a:ln>
          <a:effectLst/>
        </p:spPr>
        <p:txBody>
          <a:bodyPr wrap="none" lIns="50800" tIns="50800" rIns="50800" bIns="50800" numCol="1" anchor="ctr">
            <a:spAutoFit/>
          </a:bodyPr>
          <a:lstStyle>
            <a:lvl1pPr>
              <a:defRPr sz="6000"/>
            </a:lvl1pPr>
          </a:lstStyle>
          <a:p>
            <a:r>
              <a:rPr lang="en-US" dirty="0">
                <a:sym typeface="+mn-ea"/>
              </a:rPr>
              <a:t>Multicell</a:t>
            </a:r>
            <a:endParaRPr dirty="0"/>
          </a:p>
        </p:txBody>
      </p:sp>
      <p:sp>
        <p:nvSpPr>
          <p:cNvPr id="176" name="Shape 176"/>
          <p:cNvSpPr/>
          <p:nvPr/>
        </p:nvSpPr>
        <p:spPr>
          <a:xfrm>
            <a:off x="13864330" y="7528183"/>
            <a:ext cx="2824491" cy="1025922"/>
          </a:xfrm>
          <a:prstGeom prst="rect">
            <a:avLst/>
          </a:prstGeom>
          <a:noFill/>
          <a:ln w="12700" cap="flat">
            <a:noFill/>
            <a:miter lim="400000"/>
          </a:ln>
          <a:effectLst/>
        </p:spPr>
        <p:txBody>
          <a:bodyPr wrap="none" lIns="50800" tIns="50800" rIns="50800" bIns="50800" numCol="1" anchor="ctr">
            <a:spAutoFit/>
          </a:bodyPr>
          <a:lstStyle>
            <a:lvl1pPr>
              <a:defRPr sz="6000"/>
            </a:lvl1pPr>
          </a:lstStyle>
          <a:p>
            <a:r>
              <a:rPr lang="en-US" dirty="0">
                <a:sym typeface="+mn-ea"/>
              </a:rPr>
              <a:t>Backup</a:t>
            </a:r>
            <a:endParaRPr dirty="0">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Replication Topology Issue</a:t>
            </a:r>
            <a:endParaRPr kumimoji="1" lang="zh-CN" altLang="en-US" dirty="0"/>
          </a:p>
        </p:txBody>
      </p:sp>
      <p:cxnSp>
        <p:nvCxnSpPr>
          <p:cNvPr id="56" name="Straight Connector 55">
            <a:extLst>
              <a:ext uri="{FF2B5EF4-FFF2-40B4-BE49-F238E27FC236}">
                <a16:creationId xmlns:a16="http://schemas.microsoft.com/office/drawing/2014/main" id="{29A4ADE3-4174-EE46-B17F-8C1D5EE37D50}"/>
              </a:ext>
            </a:extLst>
          </p:cNvPr>
          <p:cNvCxnSpPr/>
          <p:nvPr/>
        </p:nvCxnSpPr>
        <p:spPr>
          <a:xfrm>
            <a:off x="10500104" y="3130658"/>
            <a:ext cx="0" cy="9794928"/>
          </a:xfrm>
          <a:prstGeom prst="line">
            <a:avLst/>
          </a:prstGeom>
          <a:ln w="38100">
            <a:solidFill>
              <a:srgbClr val="8AA4AA"/>
            </a:solidFill>
            <a:prstDash val="dash"/>
            <a:miter lim="400000"/>
            <a:headEnd type="none" len="sm"/>
            <a:tailEnd type="none" len="sm"/>
          </a:ln>
        </p:spPr>
      </p:cxnSp>
      <p:sp>
        <p:nvSpPr>
          <p:cNvPr id="57" name="Magnetic Disk 56">
            <a:extLst>
              <a:ext uri="{FF2B5EF4-FFF2-40B4-BE49-F238E27FC236}">
                <a16:creationId xmlns:a16="http://schemas.microsoft.com/office/drawing/2014/main" id="{FABE5787-D3FF-E943-9A6D-0823B9027957}"/>
              </a:ext>
            </a:extLst>
          </p:cNvPr>
          <p:cNvSpPr/>
          <p:nvPr/>
        </p:nvSpPr>
        <p:spPr>
          <a:xfrm>
            <a:off x="4541004"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M_E</a:t>
            </a:r>
          </a:p>
        </p:txBody>
      </p:sp>
      <p:sp>
        <p:nvSpPr>
          <p:cNvPr id="58" name="Magnetic Disk 57">
            <a:extLst>
              <a:ext uri="{FF2B5EF4-FFF2-40B4-BE49-F238E27FC236}">
                <a16:creationId xmlns:a16="http://schemas.microsoft.com/office/drawing/2014/main" id="{84E825E3-B593-7148-91B2-CFCCBB7F896A}"/>
              </a:ext>
            </a:extLst>
          </p:cNvPr>
          <p:cNvSpPr/>
          <p:nvPr/>
        </p:nvSpPr>
        <p:spPr>
          <a:xfrm>
            <a:off x="4541004"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S_E</a:t>
            </a:r>
          </a:p>
        </p:txBody>
      </p:sp>
      <p:sp>
        <p:nvSpPr>
          <p:cNvPr id="59" name="Magnetic Disk 58">
            <a:extLst>
              <a:ext uri="{FF2B5EF4-FFF2-40B4-BE49-F238E27FC236}">
                <a16:creationId xmlns:a16="http://schemas.microsoft.com/office/drawing/2014/main" id="{071FC52F-8A48-4347-9FD5-AAAC96D01251}"/>
              </a:ext>
            </a:extLst>
          </p:cNvPr>
          <p:cNvSpPr/>
          <p:nvPr/>
        </p:nvSpPr>
        <p:spPr>
          <a:xfrm>
            <a:off x="14289442"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M_W</a:t>
            </a:r>
          </a:p>
        </p:txBody>
      </p:sp>
      <p:sp>
        <p:nvSpPr>
          <p:cNvPr id="60" name="Magnetic Disk 59">
            <a:extLst>
              <a:ext uri="{FF2B5EF4-FFF2-40B4-BE49-F238E27FC236}">
                <a16:creationId xmlns:a16="http://schemas.microsoft.com/office/drawing/2014/main" id="{7317B094-E93F-5F4E-89D8-385D74032ECB}"/>
              </a:ext>
            </a:extLst>
          </p:cNvPr>
          <p:cNvSpPr/>
          <p:nvPr/>
        </p:nvSpPr>
        <p:spPr>
          <a:xfrm>
            <a:off x="14289442"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S_W</a:t>
            </a:r>
          </a:p>
        </p:txBody>
      </p:sp>
      <p:sp>
        <p:nvSpPr>
          <p:cNvPr id="61" name="TextBox 60">
            <a:extLst>
              <a:ext uri="{FF2B5EF4-FFF2-40B4-BE49-F238E27FC236}">
                <a16:creationId xmlns:a16="http://schemas.microsoft.com/office/drawing/2014/main" id="{659FCFBC-4EE4-2146-B767-A59830A3E531}"/>
              </a:ext>
            </a:extLst>
          </p:cNvPr>
          <p:cNvSpPr txBox="1"/>
          <p:nvPr/>
        </p:nvSpPr>
        <p:spPr>
          <a:xfrm>
            <a:off x="2820692" y="3130658"/>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US-East</a:t>
            </a:r>
          </a:p>
        </p:txBody>
      </p:sp>
      <p:sp>
        <p:nvSpPr>
          <p:cNvPr id="62" name="TextBox 61">
            <a:extLst>
              <a:ext uri="{FF2B5EF4-FFF2-40B4-BE49-F238E27FC236}">
                <a16:creationId xmlns:a16="http://schemas.microsoft.com/office/drawing/2014/main" id="{5EA29ACF-AB74-8E4E-B459-3DC3B09CB390}"/>
              </a:ext>
            </a:extLst>
          </p:cNvPr>
          <p:cNvSpPr txBox="1"/>
          <p:nvPr/>
        </p:nvSpPr>
        <p:spPr>
          <a:xfrm>
            <a:off x="16335218" y="3116060"/>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US-West</a:t>
            </a:r>
          </a:p>
        </p:txBody>
      </p:sp>
      <p:cxnSp>
        <p:nvCxnSpPr>
          <p:cNvPr id="63" name="Straight Arrow Connector 62">
            <a:extLst>
              <a:ext uri="{FF2B5EF4-FFF2-40B4-BE49-F238E27FC236}">
                <a16:creationId xmlns:a16="http://schemas.microsoft.com/office/drawing/2014/main" id="{CE242AF6-2950-7B43-8F2D-C4D6A5149376}"/>
              </a:ext>
            </a:extLst>
          </p:cNvPr>
          <p:cNvCxnSpPr>
            <a:stCxn id="57" idx="4"/>
            <a:endCxn id="59" idx="2"/>
          </p:cNvCxnSpPr>
          <p:nvPr/>
        </p:nvCxnSpPr>
        <p:spPr>
          <a:xfrm>
            <a:off x="6586781" y="6803756"/>
            <a:ext cx="7702662" cy="0"/>
          </a:xfrm>
          <a:prstGeom prst="straightConnector1">
            <a:avLst/>
          </a:prstGeom>
          <a:ln w="38100">
            <a:solidFill>
              <a:srgbClr val="8AA4AA"/>
            </a:solidFill>
            <a:miter lim="400000"/>
            <a:headEnd type="triangle"/>
            <a:tailEnd type="triangle"/>
          </a:ln>
        </p:spPr>
      </p:cxnSp>
      <p:cxnSp>
        <p:nvCxnSpPr>
          <p:cNvPr id="64" name="Straight Arrow Connector 63">
            <a:extLst>
              <a:ext uri="{FF2B5EF4-FFF2-40B4-BE49-F238E27FC236}">
                <a16:creationId xmlns:a16="http://schemas.microsoft.com/office/drawing/2014/main" id="{1F2F0EE2-3EA8-0D41-A045-6D75AE3D7710}"/>
              </a:ext>
            </a:extLst>
          </p:cNvPr>
          <p:cNvCxnSpPr>
            <a:endCxn id="60" idx="1"/>
          </p:cNvCxnSpPr>
          <p:nvPr/>
        </p:nvCxnSpPr>
        <p:spPr>
          <a:xfrm>
            <a:off x="15312330" y="8028122"/>
            <a:ext cx="0" cy="1954828"/>
          </a:xfrm>
          <a:prstGeom prst="straightConnector1">
            <a:avLst/>
          </a:prstGeom>
          <a:ln w="38100">
            <a:solidFill>
              <a:srgbClr val="8AA4AA"/>
            </a:solidFill>
            <a:miter lim="400000"/>
            <a:headEnd type="triangle"/>
            <a:tailEnd type="triangle"/>
          </a:ln>
        </p:spPr>
      </p:cxnSp>
      <p:cxnSp>
        <p:nvCxnSpPr>
          <p:cNvPr id="65" name="Straight Arrow Connector 64">
            <a:extLst>
              <a:ext uri="{FF2B5EF4-FFF2-40B4-BE49-F238E27FC236}">
                <a16:creationId xmlns:a16="http://schemas.microsoft.com/office/drawing/2014/main" id="{1F436BAB-E74E-D04A-B1CA-3BD6A8B90F7F}"/>
              </a:ext>
            </a:extLst>
          </p:cNvPr>
          <p:cNvCxnSpPr>
            <a:cxnSpLocks/>
            <a:stCxn id="57" idx="3"/>
            <a:endCxn id="58" idx="1"/>
          </p:cNvCxnSpPr>
          <p:nvPr/>
        </p:nvCxnSpPr>
        <p:spPr>
          <a:xfrm>
            <a:off x="5563892" y="8028122"/>
            <a:ext cx="0" cy="1954828"/>
          </a:xfrm>
          <a:prstGeom prst="straightConnector1">
            <a:avLst/>
          </a:prstGeom>
          <a:ln w="38100">
            <a:solidFill>
              <a:srgbClr val="8AA4AA"/>
            </a:solidFill>
            <a:miter lim="400000"/>
            <a:headEnd type="triangle"/>
            <a:tailEnd type="triangle"/>
          </a:ln>
        </p:spPr>
      </p:cxnSp>
      <p:cxnSp>
        <p:nvCxnSpPr>
          <p:cNvPr id="66" name="Straight Arrow Connector 65">
            <a:extLst>
              <a:ext uri="{FF2B5EF4-FFF2-40B4-BE49-F238E27FC236}">
                <a16:creationId xmlns:a16="http://schemas.microsoft.com/office/drawing/2014/main" id="{CCE73C12-EDC5-2F45-943C-18AFC4F163F8}"/>
              </a:ext>
            </a:extLst>
          </p:cNvPr>
          <p:cNvCxnSpPr>
            <a:endCxn id="60" idx="2"/>
          </p:cNvCxnSpPr>
          <p:nvPr/>
        </p:nvCxnSpPr>
        <p:spPr>
          <a:xfrm>
            <a:off x="6586781" y="11207316"/>
            <a:ext cx="7702662" cy="0"/>
          </a:xfrm>
          <a:prstGeom prst="straightConnector1">
            <a:avLst/>
          </a:prstGeom>
          <a:ln w="38100">
            <a:solidFill>
              <a:srgbClr val="8AA4AA"/>
            </a:solidFill>
            <a:miter lim="400000"/>
            <a:headEnd type="triangle"/>
            <a:tailEnd type="triangle"/>
          </a:ln>
        </p:spPr>
      </p:cxnSp>
    </p:spTree>
    <p:extLst>
      <p:ext uri="{BB962C8B-B14F-4D97-AF65-F5344CB8AC3E}">
        <p14:creationId xmlns:p14="http://schemas.microsoft.com/office/powerpoint/2010/main" val="2471339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Replication Topology Issue</a:t>
            </a:r>
            <a:endParaRPr kumimoji="1" lang="zh-CN" altLang="en-US" dirty="0"/>
          </a:p>
        </p:txBody>
      </p:sp>
      <p:cxnSp>
        <p:nvCxnSpPr>
          <p:cNvPr id="15" name="Straight Connector 14">
            <a:extLst>
              <a:ext uri="{FF2B5EF4-FFF2-40B4-BE49-F238E27FC236}">
                <a16:creationId xmlns:a16="http://schemas.microsoft.com/office/drawing/2014/main" id="{E6DFE907-5FB0-7C4D-8B06-DFD0073A82B8}"/>
              </a:ext>
            </a:extLst>
          </p:cNvPr>
          <p:cNvCxnSpPr/>
          <p:nvPr/>
        </p:nvCxnSpPr>
        <p:spPr>
          <a:xfrm>
            <a:off x="10500104" y="3130658"/>
            <a:ext cx="0" cy="9794928"/>
          </a:xfrm>
          <a:prstGeom prst="line">
            <a:avLst/>
          </a:prstGeom>
          <a:ln w="38100">
            <a:solidFill>
              <a:srgbClr val="8AA4AA"/>
            </a:solidFill>
            <a:prstDash val="dash"/>
            <a:miter lim="400000"/>
            <a:headEnd type="none" len="sm"/>
            <a:tailEnd type="none" len="sm"/>
          </a:ln>
        </p:spPr>
      </p:cxnSp>
      <p:sp>
        <p:nvSpPr>
          <p:cNvPr id="16" name="Magnetic Disk 15">
            <a:extLst>
              <a:ext uri="{FF2B5EF4-FFF2-40B4-BE49-F238E27FC236}">
                <a16:creationId xmlns:a16="http://schemas.microsoft.com/office/drawing/2014/main" id="{9DF53559-DB85-B848-945C-F0E03C2D0DA8}"/>
              </a:ext>
            </a:extLst>
          </p:cNvPr>
          <p:cNvSpPr/>
          <p:nvPr/>
        </p:nvSpPr>
        <p:spPr>
          <a:xfrm>
            <a:off x="4541004"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M_E</a:t>
            </a:r>
          </a:p>
        </p:txBody>
      </p:sp>
      <p:sp>
        <p:nvSpPr>
          <p:cNvPr id="17" name="Magnetic Disk 16">
            <a:extLst>
              <a:ext uri="{FF2B5EF4-FFF2-40B4-BE49-F238E27FC236}">
                <a16:creationId xmlns:a16="http://schemas.microsoft.com/office/drawing/2014/main" id="{66BF3D8C-90B6-AF40-85E4-263A1CD1A6DF}"/>
              </a:ext>
            </a:extLst>
          </p:cNvPr>
          <p:cNvSpPr/>
          <p:nvPr/>
        </p:nvSpPr>
        <p:spPr>
          <a:xfrm>
            <a:off x="4541004"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S_E</a:t>
            </a:r>
          </a:p>
        </p:txBody>
      </p:sp>
      <p:sp>
        <p:nvSpPr>
          <p:cNvPr id="18" name="Magnetic Disk 17">
            <a:extLst>
              <a:ext uri="{FF2B5EF4-FFF2-40B4-BE49-F238E27FC236}">
                <a16:creationId xmlns:a16="http://schemas.microsoft.com/office/drawing/2014/main" id="{49EC1825-2E5C-0B49-9843-6E3F64D9100C}"/>
              </a:ext>
            </a:extLst>
          </p:cNvPr>
          <p:cNvSpPr/>
          <p:nvPr/>
        </p:nvSpPr>
        <p:spPr>
          <a:xfrm>
            <a:off x="14289442"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M_W</a:t>
            </a:r>
          </a:p>
        </p:txBody>
      </p:sp>
      <p:sp>
        <p:nvSpPr>
          <p:cNvPr id="19" name="Magnetic Disk 18">
            <a:extLst>
              <a:ext uri="{FF2B5EF4-FFF2-40B4-BE49-F238E27FC236}">
                <a16:creationId xmlns:a16="http://schemas.microsoft.com/office/drawing/2014/main" id="{EB3AB986-5F16-3D44-975F-E9E8474D2EB5}"/>
              </a:ext>
            </a:extLst>
          </p:cNvPr>
          <p:cNvSpPr/>
          <p:nvPr/>
        </p:nvSpPr>
        <p:spPr>
          <a:xfrm>
            <a:off x="14289442"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S_W</a:t>
            </a:r>
          </a:p>
        </p:txBody>
      </p:sp>
      <p:sp>
        <p:nvSpPr>
          <p:cNvPr id="20" name="TextBox 19">
            <a:extLst>
              <a:ext uri="{FF2B5EF4-FFF2-40B4-BE49-F238E27FC236}">
                <a16:creationId xmlns:a16="http://schemas.microsoft.com/office/drawing/2014/main" id="{06A7F3C0-A252-E144-8214-70C4458135A7}"/>
              </a:ext>
            </a:extLst>
          </p:cNvPr>
          <p:cNvSpPr txBox="1"/>
          <p:nvPr/>
        </p:nvSpPr>
        <p:spPr>
          <a:xfrm>
            <a:off x="2820692" y="3130658"/>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US-East</a:t>
            </a:r>
          </a:p>
        </p:txBody>
      </p:sp>
      <p:sp>
        <p:nvSpPr>
          <p:cNvPr id="21" name="TextBox 20">
            <a:extLst>
              <a:ext uri="{FF2B5EF4-FFF2-40B4-BE49-F238E27FC236}">
                <a16:creationId xmlns:a16="http://schemas.microsoft.com/office/drawing/2014/main" id="{13DB1AD8-6022-D44B-9ABF-FACB42CB5503}"/>
              </a:ext>
            </a:extLst>
          </p:cNvPr>
          <p:cNvSpPr txBox="1"/>
          <p:nvPr/>
        </p:nvSpPr>
        <p:spPr>
          <a:xfrm>
            <a:off x="16335218" y="3116060"/>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US-West</a:t>
            </a:r>
          </a:p>
        </p:txBody>
      </p:sp>
      <p:cxnSp>
        <p:nvCxnSpPr>
          <p:cNvPr id="22" name="Straight Arrow Connector 21">
            <a:extLst>
              <a:ext uri="{FF2B5EF4-FFF2-40B4-BE49-F238E27FC236}">
                <a16:creationId xmlns:a16="http://schemas.microsoft.com/office/drawing/2014/main" id="{6608E160-0A57-C344-9253-A95AAC1F2A1C}"/>
              </a:ext>
            </a:extLst>
          </p:cNvPr>
          <p:cNvCxnSpPr>
            <a:stCxn id="16" idx="4"/>
            <a:endCxn id="18" idx="2"/>
          </p:cNvCxnSpPr>
          <p:nvPr/>
        </p:nvCxnSpPr>
        <p:spPr>
          <a:xfrm>
            <a:off x="6586781" y="6803756"/>
            <a:ext cx="7702662" cy="0"/>
          </a:xfrm>
          <a:prstGeom prst="straightConnector1">
            <a:avLst/>
          </a:prstGeom>
          <a:ln w="38100">
            <a:solidFill>
              <a:srgbClr val="8AA4AA"/>
            </a:solidFill>
            <a:miter lim="400000"/>
            <a:headEnd type="triangle"/>
            <a:tailEnd type="triangle"/>
          </a:ln>
        </p:spPr>
      </p:cxnSp>
      <p:cxnSp>
        <p:nvCxnSpPr>
          <p:cNvPr id="23" name="Straight Arrow Connector 22">
            <a:extLst>
              <a:ext uri="{FF2B5EF4-FFF2-40B4-BE49-F238E27FC236}">
                <a16:creationId xmlns:a16="http://schemas.microsoft.com/office/drawing/2014/main" id="{BF005F46-143C-484C-90C0-EB3F2BD43D5D}"/>
              </a:ext>
            </a:extLst>
          </p:cNvPr>
          <p:cNvCxnSpPr>
            <a:endCxn id="19" idx="1"/>
          </p:cNvCxnSpPr>
          <p:nvPr/>
        </p:nvCxnSpPr>
        <p:spPr>
          <a:xfrm>
            <a:off x="15312330" y="8028122"/>
            <a:ext cx="0" cy="1954828"/>
          </a:xfrm>
          <a:prstGeom prst="straightConnector1">
            <a:avLst/>
          </a:prstGeom>
          <a:ln w="38100">
            <a:solidFill>
              <a:srgbClr val="8AA4AA"/>
            </a:solidFill>
            <a:miter lim="400000"/>
            <a:headEnd type="triangle"/>
            <a:tailEnd type="triangle"/>
          </a:ln>
        </p:spPr>
      </p:cxnSp>
      <p:cxnSp>
        <p:nvCxnSpPr>
          <p:cNvPr id="24" name="Straight Arrow Connector 23">
            <a:extLst>
              <a:ext uri="{FF2B5EF4-FFF2-40B4-BE49-F238E27FC236}">
                <a16:creationId xmlns:a16="http://schemas.microsoft.com/office/drawing/2014/main" id="{5EB24164-742F-D846-8797-EF01219A185E}"/>
              </a:ext>
            </a:extLst>
          </p:cNvPr>
          <p:cNvCxnSpPr>
            <a:cxnSpLocks/>
            <a:stCxn id="16" idx="3"/>
            <a:endCxn id="17" idx="1"/>
          </p:cNvCxnSpPr>
          <p:nvPr/>
        </p:nvCxnSpPr>
        <p:spPr>
          <a:xfrm>
            <a:off x="5563892" y="8028122"/>
            <a:ext cx="0" cy="1954828"/>
          </a:xfrm>
          <a:prstGeom prst="straightConnector1">
            <a:avLst/>
          </a:prstGeom>
          <a:ln w="38100">
            <a:solidFill>
              <a:srgbClr val="8AA4AA"/>
            </a:solidFill>
            <a:miter lim="400000"/>
            <a:headEnd type="triangle"/>
            <a:tailEnd type="triangle"/>
          </a:ln>
        </p:spPr>
      </p:cxnSp>
      <p:cxnSp>
        <p:nvCxnSpPr>
          <p:cNvPr id="25" name="Straight Arrow Connector 24">
            <a:extLst>
              <a:ext uri="{FF2B5EF4-FFF2-40B4-BE49-F238E27FC236}">
                <a16:creationId xmlns:a16="http://schemas.microsoft.com/office/drawing/2014/main" id="{FB3AF6A9-EE88-C840-8DEB-574628F8F147}"/>
              </a:ext>
            </a:extLst>
          </p:cNvPr>
          <p:cNvCxnSpPr>
            <a:endCxn id="19" idx="2"/>
          </p:cNvCxnSpPr>
          <p:nvPr/>
        </p:nvCxnSpPr>
        <p:spPr>
          <a:xfrm>
            <a:off x="6586781" y="11207316"/>
            <a:ext cx="7702662" cy="0"/>
          </a:xfrm>
          <a:prstGeom prst="straightConnector1">
            <a:avLst/>
          </a:prstGeom>
          <a:ln w="38100">
            <a:solidFill>
              <a:srgbClr val="8AA4AA"/>
            </a:solidFill>
            <a:miter lim="400000"/>
            <a:headEnd type="triangle"/>
            <a:tailEnd type="triangle"/>
          </a:ln>
        </p:spPr>
      </p:cxnSp>
      <p:cxnSp>
        <p:nvCxnSpPr>
          <p:cNvPr id="26" name="Straight Connector 25">
            <a:extLst>
              <a:ext uri="{FF2B5EF4-FFF2-40B4-BE49-F238E27FC236}">
                <a16:creationId xmlns:a16="http://schemas.microsoft.com/office/drawing/2014/main" id="{51A60EAE-2637-7240-9256-B0936526F6D3}"/>
              </a:ext>
            </a:extLst>
          </p:cNvPr>
          <p:cNvCxnSpPr/>
          <p:nvPr/>
        </p:nvCxnSpPr>
        <p:spPr>
          <a:xfrm>
            <a:off x="4541005" y="9982950"/>
            <a:ext cx="2495226" cy="2942636"/>
          </a:xfrm>
          <a:prstGeom prst="line">
            <a:avLst/>
          </a:prstGeom>
          <a:ln w="38100">
            <a:solidFill>
              <a:srgbClr val="000000"/>
            </a:solidFill>
            <a:miter lim="400000"/>
            <a:headEnd type="none" len="sm"/>
            <a:tailEnd type="none" len="sm"/>
          </a:ln>
        </p:spPr>
      </p:cxnSp>
      <p:cxnSp>
        <p:nvCxnSpPr>
          <p:cNvPr id="27" name="Straight Connector 26">
            <a:extLst>
              <a:ext uri="{FF2B5EF4-FFF2-40B4-BE49-F238E27FC236}">
                <a16:creationId xmlns:a16="http://schemas.microsoft.com/office/drawing/2014/main" id="{3B79B54B-B376-F441-9155-A6AC00A7134A}"/>
              </a:ext>
            </a:extLst>
          </p:cNvPr>
          <p:cNvCxnSpPr/>
          <p:nvPr/>
        </p:nvCxnSpPr>
        <p:spPr>
          <a:xfrm flipH="1">
            <a:off x="4215539" y="9982950"/>
            <a:ext cx="2727702" cy="2942636"/>
          </a:xfrm>
          <a:prstGeom prst="line">
            <a:avLst/>
          </a:prstGeom>
          <a:ln w="38100">
            <a:solidFill>
              <a:srgbClr val="000000"/>
            </a:solidFill>
            <a:miter lim="400000"/>
            <a:headEnd type="none" len="sm"/>
            <a:tailEnd type="none" len="sm"/>
          </a:ln>
        </p:spPr>
      </p:cxnSp>
      <p:cxnSp>
        <p:nvCxnSpPr>
          <p:cNvPr id="28" name="Straight Connector 27">
            <a:extLst>
              <a:ext uri="{FF2B5EF4-FFF2-40B4-BE49-F238E27FC236}">
                <a16:creationId xmlns:a16="http://schemas.microsoft.com/office/drawing/2014/main" id="{AD945803-2550-3F41-84D1-9142ED111414}"/>
              </a:ext>
            </a:extLst>
          </p:cNvPr>
          <p:cNvCxnSpPr/>
          <p:nvPr/>
        </p:nvCxnSpPr>
        <p:spPr>
          <a:xfrm flipH="1">
            <a:off x="13886489" y="9735998"/>
            <a:ext cx="2727702" cy="2942636"/>
          </a:xfrm>
          <a:prstGeom prst="line">
            <a:avLst/>
          </a:prstGeom>
          <a:ln w="38100">
            <a:solidFill>
              <a:srgbClr val="000000"/>
            </a:solidFill>
            <a:miter lim="400000"/>
            <a:headEnd type="none" len="sm"/>
            <a:tailEnd type="none" len="sm"/>
          </a:ln>
        </p:spPr>
      </p:cxnSp>
      <p:cxnSp>
        <p:nvCxnSpPr>
          <p:cNvPr id="29" name="Straight Connector 28">
            <a:extLst>
              <a:ext uri="{FF2B5EF4-FFF2-40B4-BE49-F238E27FC236}">
                <a16:creationId xmlns:a16="http://schemas.microsoft.com/office/drawing/2014/main" id="{181EB2BF-36AA-2746-8BC3-AE1D24125653}"/>
              </a:ext>
            </a:extLst>
          </p:cNvPr>
          <p:cNvCxnSpPr/>
          <p:nvPr/>
        </p:nvCxnSpPr>
        <p:spPr>
          <a:xfrm>
            <a:off x="14180959" y="9982950"/>
            <a:ext cx="2495226" cy="2942636"/>
          </a:xfrm>
          <a:prstGeom prst="line">
            <a:avLst/>
          </a:prstGeom>
          <a:ln w="38100">
            <a:solidFill>
              <a:srgbClr val="000000"/>
            </a:solidFill>
            <a:miter lim="400000"/>
            <a:headEnd type="none" len="sm"/>
            <a:tailEnd type="none" len="sm"/>
          </a:ln>
        </p:spPr>
      </p:cxnSp>
    </p:spTree>
    <p:extLst>
      <p:ext uri="{BB962C8B-B14F-4D97-AF65-F5344CB8AC3E}">
        <p14:creationId xmlns:p14="http://schemas.microsoft.com/office/powerpoint/2010/main" val="41952208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Replication Topology Issue</a:t>
            </a:r>
            <a:endParaRPr kumimoji="1" lang="zh-CN" altLang="en-US" dirty="0"/>
          </a:p>
        </p:txBody>
      </p:sp>
      <p:cxnSp>
        <p:nvCxnSpPr>
          <p:cNvPr id="15" name="Straight Connector 14">
            <a:extLst>
              <a:ext uri="{FF2B5EF4-FFF2-40B4-BE49-F238E27FC236}">
                <a16:creationId xmlns:a16="http://schemas.microsoft.com/office/drawing/2014/main" id="{60BA3143-637D-3443-A69F-EFC87747CEBD}"/>
              </a:ext>
            </a:extLst>
          </p:cNvPr>
          <p:cNvCxnSpPr/>
          <p:nvPr/>
        </p:nvCxnSpPr>
        <p:spPr>
          <a:xfrm>
            <a:off x="10500104" y="3130658"/>
            <a:ext cx="0" cy="9794928"/>
          </a:xfrm>
          <a:prstGeom prst="line">
            <a:avLst/>
          </a:prstGeom>
          <a:ln w="38100">
            <a:solidFill>
              <a:srgbClr val="8AA4AA"/>
            </a:solidFill>
            <a:prstDash val="dash"/>
            <a:miter lim="400000"/>
            <a:headEnd type="none" len="sm"/>
            <a:tailEnd type="none" len="sm"/>
          </a:ln>
        </p:spPr>
      </p:cxnSp>
      <p:sp>
        <p:nvSpPr>
          <p:cNvPr id="16" name="Magnetic Disk 15">
            <a:extLst>
              <a:ext uri="{FF2B5EF4-FFF2-40B4-BE49-F238E27FC236}">
                <a16:creationId xmlns:a16="http://schemas.microsoft.com/office/drawing/2014/main" id="{B07FCD47-1DED-E740-A80B-3B424AD8F3D6}"/>
              </a:ext>
            </a:extLst>
          </p:cNvPr>
          <p:cNvSpPr/>
          <p:nvPr/>
        </p:nvSpPr>
        <p:spPr>
          <a:xfrm>
            <a:off x="4541004"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M_E</a:t>
            </a:r>
          </a:p>
        </p:txBody>
      </p:sp>
      <p:sp>
        <p:nvSpPr>
          <p:cNvPr id="17" name="Magnetic Disk 16">
            <a:extLst>
              <a:ext uri="{FF2B5EF4-FFF2-40B4-BE49-F238E27FC236}">
                <a16:creationId xmlns:a16="http://schemas.microsoft.com/office/drawing/2014/main" id="{7D0D6CE2-40D5-2F4E-BC24-7B63BAE73926}"/>
              </a:ext>
            </a:extLst>
          </p:cNvPr>
          <p:cNvSpPr/>
          <p:nvPr/>
        </p:nvSpPr>
        <p:spPr>
          <a:xfrm>
            <a:off x="4541004"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S_E</a:t>
            </a:r>
          </a:p>
        </p:txBody>
      </p:sp>
      <p:sp>
        <p:nvSpPr>
          <p:cNvPr id="18" name="Magnetic Disk 17">
            <a:extLst>
              <a:ext uri="{FF2B5EF4-FFF2-40B4-BE49-F238E27FC236}">
                <a16:creationId xmlns:a16="http://schemas.microsoft.com/office/drawing/2014/main" id="{7A68CBE1-C6F7-B042-AC94-43F96CD08566}"/>
              </a:ext>
            </a:extLst>
          </p:cNvPr>
          <p:cNvSpPr/>
          <p:nvPr/>
        </p:nvSpPr>
        <p:spPr>
          <a:xfrm>
            <a:off x="14289442"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M_W</a:t>
            </a:r>
          </a:p>
        </p:txBody>
      </p:sp>
      <p:sp>
        <p:nvSpPr>
          <p:cNvPr id="19" name="Magnetic Disk 18">
            <a:extLst>
              <a:ext uri="{FF2B5EF4-FFF2-40B4-BE49-F238E27FC236}">
                <a16:creationId xmlns:a16="http://schemas.microsoft.com/office/drawing/2014/main" id="{85051FD2-54AE-7246-9DC3-837468C23179}"/>
              </a:ext>
            </a:extLst>
          </p:cNvPr>
          <p:cNvSpPr/>
          <p:nvPr/>
        </p:nvSpPr>
        <p:spPr>
          <a:xfrm>
            <a:off x="14289442"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S_W</a:t>
            </a:r>
          </a:p>
        </p:txBody>
      </p:sp>
      <p:sp>
        <p:nvSpPr>
          <p:cNvPr id="20" name="TextBox 19">
            <a:extLst>
              <a:ext uri="{FF2B5EF4-FFF2-40B4-BE49-F238E27FC236}">
                <a16:creationId xmlns:a16="http://schemas.microsoft.com/office/drawing/2014/main" id="{97627230-F6EE-4140-BD11-25694DCC0712}"/>
              </a:ext>
            </a:extLst>
          </p:cNvPr>
          <p:cNvSpPr txBox="1"/>
          <p:nvPr/>
        </p:nvSpPr>
        <p:spPr>
          <a:xfrm>
            <a:off x="2820692" y="3130658"/>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US-East</a:t>
            </a:r>
          </a:p>
        </p:txBody>
      </p:sp>
      <p:sp>
        <p:nvSpPr>
          <p:cNvPr id="21" name="TextBox 20">
            <a:extLst>
              <a:ext uri="{FF2B5EF4-FFF2-40B4-BE49-F238E27FC236}">
                <a16:creationId xmlns:a16="http://schemas.microsoft.com/office/drawing/2014/main" id="{0ECEC0DE-ECAE-F040-A5DF-459ED206BC6F}"/>
              </a:ext>
            </a:extLst>
          </p:cNvPr>
          <p:cNvSpPr txBox="1"/>
          <p:nvPr/>
        </p:nvSpPr>
        <p:spPr>
          <a:xfrm>
            <a:off x="16335218" y="3116060"/>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US-West</a:t>
            </a:r>
          </a:p>
        </p:txBody>
      </p:sp>
      <p:cxnSp>
        <p:nvCxnSpPr>
          <p:cNvPr id="22" name="Straight Arrow Connector 21">
            <a:extLst>
              <a:ext uri="{FF2B5EF4-FFF2-40B4-BE49-F238E27FC236}">
                <a16:creationId xmlns:a16="http://schemas.microsoft.com/office/drawing/2014/main" id="{EC786C30-AC0E-CC49-989D-E9FEBA39832C}"/>
              </a:ext>
            </a:extLst>
          </p:cNvPr>
          <p:cNvCxnSpPr>
            <a:stCxn id="16" idx="4"/>
            <a:endCxn id="18" idx="2"/>
          </p:cNvCxnSpPr>
          <p:nvPr/>
        </p:nvCxnSpPr>
        <p:spPr>
          <a:xfrm>
            <a:off x="6586781" y="6803756"/>
            <a:ext cx="7702662" cy="0"/>
          </a:xfrm>
          <a:prstGeom prst="straightConnector1">
            <a:avLst/>
          </a:prstGeom>
          <a:ln w="38100">
            <a:solidFill>
              <a:srgbClr val="8AA4AA"/>
            </a:solidFill>
            <a:miter lim="400000"/>
            <a:headEnd type="triangle"/>
            <a:tailEnd type="triangle"/>
          </a:ln>
        </p:spPr>
      </p:cxnSp>
      <p:cxnSp>
        <p:nvCxnSpPr>
          <p:cNvPr id="23" name="Straight Arrow Connector 22">
            <a:extLst>
              <a:ext uri="{FF2B5EF4-FFF2-40B4-BE49-F238E27FC236}">
                <a16:creationId xmlns:a16="http://schemas.microsoft.com/office/drawing/2014/main" id="{A310AAA3-5E9E-7549-947D-5F931383358F}"/>
              </a:ext>
            </a:extLst>
          </p:cNvPr>
          <p:cNvCxnSpPr>
            <a:endCxn id="19" idx="1"/>
          </p:cNvCxnSpPr>
          <p:nvPr/>
        </p:nvCxnSpPr>
        <p:spPr>
          <a:xfrm>
            <a:off x="15312330" y="8028122"/>
            <a:ext cx="0" cy="1954828"/>
          </a:xfrm>
          <a:prstGeom prst="straightConnector1">
            <a:avLst/>
          </a:prstGeom>
          <a:ln w="38100">
            <a:solidFill>
              <a:srgbClr val="8AA4AA"/>
            </a:solidFill>
            <a:miter lim="400000"/>
            <a:headEnd type="triangle"/>
            <a:tailEnd type="triangle"/>
          </a:ln>
        </p:spPr>
      </p:cxnSp>
      <p:cxnSp>
        <p:nvCxnSpPr>
          <p:cNvPr id="24" name="Straight Arrow Connector 23">
            <a:extLst>
              <a:ext uri="{FF2B5EF4-FFF2-40B4-BE49-F238E27FC236}">
                <a16:creationId xmlns:a16="http://schemas.microsoft.com/office/drawing/2014/main" id="{E437DA93-D940-304B-82CD-0301F0FBF491}"/>
              </a:ext>
            </a:extLst>
          </p:cNvPr>
          <p:cNvCxnSpPr>
            <a:cxnSpLocks/>
            <a:stCxn id="16" idx="3"/>
            <a:endCxn id="17" idx="1"/>
          </p:cNvCxnSpPr>
          <p:nvPr/>
        </p:nvCxnSpPr>
        <p:spPr>
          <a:xfrm>
            <a:off x="5563892" y="8028122"/>
            <a:ext cx="0" cy="1954828"/>
          </a:xfrm>
          <a:prstGeom prst="straightConnector1">
            <a:avLst/>
          </a:prstGeom>
          <a:ln w="38100">
            <a:solidFill>
              <a:srgbClr val="8AA4AA"/>
            </a:solidFill>
            <a:miter lim="400000"/>
            <a:headEnd type="triangle"/>
            <a:tailEnd type="triangle"/>
          </a:ln>
        </p:spPr>
      </p:cxnSp>
      <p:cxnSp>
        <p:nvCxnSpPr>
          <p:cNvPr id="25" name="Straight Arrow Connector 24">
            <a:extLst>
              <a:ext uri="{FF2B5EF4-FFF2-40B4-BE49-F238E27FC236}">
                <a16:creationId xmlns:a16="http://schemas.microsoft.com/office/drawing/2014/main" id="{6CD08567-8381-404D-9899-DBA29DD1239F}"/>
              </a:ext>
            </a:extLst>
          </p:cNvPr>
          <p:cNvCxnSpPr>
            <a:endCxn id="19" idx="2"/>
          </p:cNvCxnSpPr>
          <p:nvPr/>
        </p:nvCxnSpPr>
        <p:spPr>
          <a:xfrm>
            <a:off x="6586781" y="11207316"/>
            <a:ext cx="7702662" cy="0"/>
          </a:xfrm>
          <a:prstGeom prst="straightConnector1">
            <a:avLst/>
          </a:prstGeom>
          <a:ln w="38100">
            <a:solidFill>
              <a:srgbClr val="8AA4AA"/>
            </a:solidFill>
            <a:miter lim="400000"/>
            <a:headEnd type="triangle"/>
            <a:tailEnd type="triangle"/>
          </a:ln>
        </p:spPr>
      </p:cxnSp>
      <p:cxnSp>
        <p:nvCxnSpPr>
          <p:cNvPr id="26" name="Straight Arrow Connector 25">
            <a:extLst>
              <a:ext uri="{FF2B5EF4-FFF2-40B4-BE49-F238E27FC236}">
                <a16:creationId xmlns:a16="http://schemas.microsoft.com/office/drawing/2014/main" id="{9996F479-67AB-2648-83F8-01C0A4350E4C}"/>
              </a:ext>
            </a:extLst>
          </p:cNvPr>
          <p:cNvCxnSpPr>
            <a:stCxn id="16" idx="3"/>
            <a:endCxn id="19" idx="2"/>
          </p:cNvCxnSpPr>
          <p:nvPr/>
        </p:nvCxnSpPr>
        <p:spPr>
          <a:xfrm>
            <a:off x="5563893" y="8028123"/>
            <a:ext cx="8725550" cy="3179194"/>
          </a:xfrm>
          <a:prstGeom prst="straightConnector1">
            <a:avLst/>
          </a:prstGeom>
          <a:ln w="38100">
            <a:solidFill>
              <a:srgbClr val="8AA4AA"/>
            </a:solidFill>
            <a:miter lim="400000"/>
            <a:headEnd type="triangle"/>
            <a:tailEnd type="triangle"/>
          </a:ln>
        </p:spPr>
      </p:cxnSp>
      <p:cxnSp>
        <p:nvCxnSpPr>
          <p:cNvPr id="27" name="Straight Arrow Connector 26">
            <a:extLst>
              <a:ext uri="{FF2B5EF4-FFF2-40B4-BE49-F238E27FC236}">
                <a16:creationId xmlns:a16="http://schemas.microsoft.com/office/drawing/2014/main" id="{A106FEBD-B1C6-4747-B587-3C519E565D67}"/>
              </a:ext>
            </a:extLst>
          </p:cNvPr>
          <p:cNvCxnSpPr>
            <a:stCxn id="18" idx="3"/>
            <a:endCxn id="17" idx="4"/>
          </p:cNvCxnSpPr>
          <p:nvPr/>
        </p:nvCxnSpPr>
        <p:spPr>
          <a:xfrm flipH="1">
            <a:off x="6586781" y="8028123"/>
            <a:ext cx="8725550" cy="3179194"/>
          </a:xfrm>
          <a:prstGeom prst="straightConnector1">
            <a:avLst/>
          </a:prstGeom>
          <a:ln w="38100">
            <a:solidFill>
              <a:srgbClr val="8AA4AA"/>
            </a:solidFill>
            <a:miter lim="400000"/>
            <a:headEnd type="triangle"/>
            <a:tailEnd type="triangle"/>
          </a:ln>
        </p:spPr>
      </p:cxnSp>
    </p:spTree>
    <p:extLst>
      <p:ext uri="{BB962C8B-B14F-4D97-AF65-F5344CB8AC3E}">
        <p14:creationId xmlns:p14="http://schemas.microsoft.com/office/powerpoint/2010/main" val="6394284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Replication Topology Issue</a:t>
            </a:r>
            <a:endParaRPr kumimoji="1" lang="zh-CN" altLang="en-US" dirty="0"/>
          </a:p>
        </p:txBody>
      </p:sp>
      <p:cxnSp>
        <p:nvCxnSpPr>
          <p:cNvPr id="29" name="Straight Connector 28">
            <a:extLst>
              <a:ext uri="{FF2B5EF4-FFF2-40B4-BE49-F238E27FC236}">
                <a16:creationId xmlns:a16="http://schemas.microsoft.com/office/drawing/2014/main" id="{D47B49C9-C917-464A-9E80-4AE6C9854AE8}"/>
              </a:ext>
            </a:extLst>
          </p:cNvPr>
          <p:cNvCxnSpPr/>
          <p:nvPr/>
        </p:nvCxnSpPr>
        <p:spPr>
          <a:xfrm>
            <a:off x="10500104" y="3130658"/>
            <a:ext cx="0" cy="9794928"/>
          </a:xfrm>
          <a:prstGeom prst="line">
            <a:avLst/>
          </a:prstGeom>
          <a:ln w="38100">
            <a:solidFill>
              <a:srgbClr val="8AA4AA"/>
            </a:solidFill>
            <a:prstDash val="dash"/>
            <a:miter lim="400000"/>
            <a:headEnd type="none" len="sm"/>
            <a:tailEnd type="none" len="sm"/>
          </a:ln>
        </p:spPr>
      </p:cxnSp>
      <p:sp>
        <p:nvSpPr>
          <p:cNvPr id="30" name="Magnetic Disk 29">
            <a:extLst>
              <a:ext uri="{FF2B5EF4-FFF2-40B4-BE49-F238E27FC236}">
                <a16:creationId xmlns:a16="http://schemas.microsoft.com/office/drawing/2014/main" id="{C74A6A71-7074-6C48-B6DE-7D4926D17628}"/>
              </a:ext>
            </a:extLst>
          </p:cNvPr>
          <p:cNvSpPr/>
          <p:nvPr/>
        </p:nvSpPr>
        <p:spPr>
          <a:xfrm>
            <a:off x="2619216"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M_E</a:t>
            </a:r>
          </a:p>
        </p:txBody>
      </p:sp>
      <p:sp>
        <p:nvSpPr>
          <p:cNvPr id="31" name="Magnetic Disk 30">
            <a:extLst>
              <a:ext uri="{FF2B5EF4-FFF2-40B4-BE49-F238E27FC236}">
                <a16:creationId xmlns:a16="http://schemas.microsoft.com/office/drawing/2014/main" id="{31D9065B-255A-7140-92FE-F8BA92B5F035}"/>
              </a:ext>
            </a:extLst>
          </p:cNvPr>
          <p:cNvSpPr/>
          <p:nvPr/>
        </p:nvSpPr>
        <p:spPr>
          <a:xfrm>
            <a:off x="2619216"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S_E</a:t>
            </a:r>
          </a:p>
        </p:txBody>
      </p:sp>
      <p:sp>
        <p:nvSpPr>
          <p:cNvPr id="32" name="Magnetic Disk 31">
            <a:extLst>
              <a:ext uri="{FF2B5EF4-FFF2-40B4-BE49-F238E27FC236}">
                <a16:creationId xmlns:a16="http://schemas.microsoft.com/office/drawing/2014/main" id="{7AAA42E0-0A2B-AF4B-AB64-373130287737}"/>
              </a:ext>
            </a:extLst>
          </p:cNvPr>
          <p:cNvSpPr/>
          <p:nvPr/>
        </p:nvSpPr>
        <p:spPr>
          <a:xfrm>
            <a:off x="17172128" y="557939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M_W</a:t>
            </a:r>
          </a:p>
        </p:txBody>
      </p:sp>
      <p:sp>
        <p:nvSpPr>
          <p:cNvPr id="33" name="Magnetic Disk 32">
            <a:extLst>
              <a:ext uri="{FF2B5EF4-FFF2-40B4-BE49-F238E27FC236}">
                <a16:creationId xmlns:a16="http://schemas.microsoft.com/office/drawing/2014/main" id="{B67754B5-2276-B84B-9491-C8C0389F82A7}"/>
              </a:ext>
            </a:extLst>
          </p:cNvPr>
          <p:cNvSpPr/>
          <p:nvPr/>
        </p:nvSpPr>
        <p:spPr>
          <a:xfrm>
            <a:off x="17172128" y="9982950"/>
            <a:ext cx="2045776" cy="2448732"/>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HBase</a:t>
            </a:r>
          </a:p>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S_W</a:t>
            </a:r>
          </a:p>
        </p:txBody>
      </p:sp>
      <p:sp>
        <p:nvSpPr>
          <p:cNvPr id="34" name="TextBox 33">
            <a:extLst>
              <a:ext uri="{FF2B5EF4-FFF2-40B4-BE49-F238E27FC236}">
                <a16:creationId xmlns:a16="http://schemas.microsoft.com/office/drawing/2014/main" id="{CA8D21A7-FD07-AE47-BF05-35DB290FCFC0}"/>
              </a:ext>
            </a:extLst>
          </p:cNvPr>
          <p:cNvSpPr txBox="1"/>
          <p:nvPr/>
        </p:nvSpPr>
        <p:spPr>
          <a:xfrm>
            <a:off x="2820692" y="3130658"/>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US-East</a:t>
            </a:r>
          </a:p>
        </p:txBody>
      </p:sp>
      <p:sp>
        <p:nvSpPr>
          <p:cNvPr id="35" name="TextBox 34">
            <a:extLst>
              <a:ext uri="{FF2B5EF4-FFF2-40B4-BE49-F238E27FC236}">
                <a16:creationId xmlns:a16="http://schemas.microsoft.com/office/drawing/2014/main" id="{9F588A5A-4620-7741-950D-E2BAA135DBCF}"/>
              </a:ext>
            </a:extLst>
          </p:cNvPr>
          <p:cNvSpPr txBox="1"/>
          <p:nvPr/>
        </p:nvSpPr>
        <p:spPr>
          <a:xfrm>
            <a:off x="16335218" y="3116060"/>
            <a:ext cx="3440624" cy="757130"/>
          </a:xfrm>
          <a:prstGeom prst="rect">
            <a:avLst/>
          </a:prstGeom>
          <a:noFill/>
        </p:spPr>
        <p:txBody>
          <a:bodyPr wrap="square" rtlCol="0">
            <a:spAutoFit/>
          </a:bodyPr>
          <a:lstStyle/>
          <a:p>
            <a:pPr defTabSz="1828800" hangingPunct="1">
              <a:lnSpc>
                <a:spcPct val="90000"/>
              </a:lnSpc>
              <a:defRPr/>
            </a:pPr>
            <a:r>
              <a:rPr lang="en-US" sz="4800" kern="1200" spc="-180" dirty="0">
                <a:solidFill>
                  <a:srgbClr val="555555"/>
                </a:solidFill>
                <a:latin typeface="Haas Grot Disp Pinterest"/>
                <a:cs typeface="Haas Grot Disp Pinterest"/>
              </a:rPr>
              <a:t>US-West</a:t>
            </a:r>
          </a:p>
        </p:txBody>
      </p:sp>
      <p:cxnSp>
        <p:nvCxnSpPr>
          <p:cNvPr id="36" name="Straight Arrow Connector 35">
            <a:extLst>
              <a:ext uri="{FF2B5EF4-FFF2-40B4-BE49-F238E27FC236}">
                <a16:creationId xmlns:a16="http://schemas.microsoft.com/office/drawing/2014/main" id="{DBF59526-F2CF-BC4F-8648-D151C4D56B99}"/>
              </a:ext>
            </a:extLst>
          </p:cNvPr>
          <p:cNvCxnSpPr>
            <a:endCxn id="33" idx="1"/>
          </p:cNvCxnSpPr>
          <p:nvPr/>
        </p:nvCxnSpPr>
        <p:spPr>
          <a:xfrm>
            <a:off x="18195016" y="8028122"/>
            <a:ext cx="0" cy="1954828"/>
          </a:xfrm>
          <a:prstGeom prst="straightConnector1">
            <a:avLst/>
          </a:prstGeom>
          <a:ln w="38100">
            <a:solidFill>
              <a:srgbClr val="8AA4AA"/>
            </a:solidFill>
            <a:miter lim="400000"/>
            <a:headEnd type="triangle"/>
            <a:tailEnd type="triangle"/>
          </a:ln>
        </p:spPr>
      </p:cxnSp>
      <p:cxnSp>
        <p:nvCxnSpPr>
          <p:cNvPr id="37" name="Straight Arrow Connector 36">
            <a:extLst>
              <a:ext uri="{FF2B5EF4-FFF2-40B4-BE49-F238E27FC236}">
                <a16:creationId xmlns:a16="http://schemas.microsoft.com/office/drawing/2014/main" id="{2A183AA7-8004-2546-B989-7BA476C76378}"/>
              </a:ext>
            </a:extLst>
          </p:cNvPr>
          <p:cNvCxnSpPr>
            <a:cxnSpLocks/>
            <a:stCxn id="30" idx="3"/>
            <a:endCxn id="31" idx="1"/>
          </p:cNvCxnSpPr>
          <p:nvPr/>
        </p:nvCxnSpPr>
        <p:spPr>
          <a:xfrm>
            <a:off x="3642104" y="8028122"/>
            <a:ext cx="0" cy="1954828"/>
          </a:xfrm>
          <a:prstGeom prst="straightConnector1">
            <a:avLst/>
          </a:prstGeom>
          <a:ln w="38100">
            <a:solidFill>
              <a:srgbClr val="8AA4AA"/>
            </a:solidFill>
            <a:miter lim="400000"/>
            <a:headEnd type="triangle"/>
            <a:tailEnd type="triangle"/>
          </a:ln>
        </p:spPr>
      </p:cxnSp>
      <p:sp>
        <p:nvSpPr>
          <p:cNvPr id="38" name="Rounded Rectangle 37">
            <a:extLst>
              <a:ext uri="{FF2B5EF4-FFF2-40B4-BE49-F238E27FC236}">
                <a16:creationId xmlns:a16="http://schemas.microsoft.com/office/drawing/2014/main" id="{21569A1D-209E-6A4B-ABF3-4FB218A3D298}"/>
              </a:ext>
            </a:extLst>
          </p:cNvPr>
          <p:cNvSpPr/>
          <p:nvPr/>
        </p:nvSpPr>
        <p:spPr>
          <a:xfrm>
            <a:off x="6563536" y="7672683"/>
            <a:ext cx="2107768" cy="1332854"/>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ZK</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sp>
        <p:nvSpPr>
          <p:cNvPr id="39" name="Rounded Rectangle 38">
            <a:extLst>
              <a:ext uri="{FF2B5EF4-FFF2-40B4-BE49-F238E27FC236}">
                <a16:creationId xmlns:a16="http://schemas.microsoft.com/office/drawing/2014/main" id="{A4CB5A19-ACF7-7F41-B920-05B9B993123B}"/>
              </a:ext>
            </a:extLst>
          </p:cNvPr>
          <p:cNvSpPr/>
          <p:nvPr/>
        </p:nvSpPr>
        <p:spPr>
          <a:xfrm>
            <a:off x="12910092" y="7672681"/>
            <a:ext cx="2107768" cy="1332854"/>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ZK</a:t>
            </a:r>
            <a:endPar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endParaRPr>
          </a:p>
        </p:txBody>
      </p:sp>
      <p:cxnSp>
        <p:nvCxnSpPr>
          <p:cNvPr id="40" name="Straight Arrow Connector 39">
            <a:extLst>
              <a:ext uri="{FF2B5EF4-FFF2-40B4-BE49-F238E27FC236}">
                <a16:creationId xmlns:a16="http://schemas.microsoft.com/office/drawing/2014/main" id="{8C386A77-DE82-B449-BE39-DAB855D019D1}"/>
              </a:ext>
            </a:extLst>
          </p:cNvPr>
          <p:cNvCxnSpPr>
            <a:endCxn id="38" idx="1"/>
          </p:cNvCxnSpPr>
          <p:nvPr/>
        </p:nvCxnSpPr>
        <p:spPr>
          <a:xfrm>
            <a:off x="4664992" y="6803757"/>
            <a:ext cx="1898544" cy="1535354"/>
          </a:xfrm>
          <a:prstGeom prst="straightConnector1">
            <a:avLst/>
          </a:prstGeom>
          <a:ln w="38100">
            <a:solidFill>
              <a:srgbClr val="8AA4AA"/>
            </a:solidFill>
            <a:miter lim="400000"/>
            <a:headEnd type="none" len="sm"/>
            <a:tailEnd type="triangle"/>
          </a:ln>
        </p:spPr>
      </p:cxnSp>
      <p:cxnSp>
        <p:nvCxnSpPr>
          <p:cNvPr id="41" name="Straight Arrow Connector 40">
            <a:extLst>
              <a:ext uri="{FF2B5EF4-FFF2-40B4-BE49-F238E27FC236}">
                <a16:creationId xmlns:a16="http://schemas.microsoft.com/office/drawing/2014/main" id="{FBA422F1-A764-FA4C-8196-C94D4D2D22E1}"/>
              </a:ext>
            </a:extLst>
          </p:cNvPr>
          <p:cNvCxnSpPr>
            <a:endCxn id="38" idx="1"/>
          </p:cNvCxnSpPr>
          <p:nvPr/>
        </p:nvCxnSpPr>
        <p:spPr>
          <a:xfrm flipV="1">
            <a:off x="4792855" y="8339111"/>
            <a:ext cx="1770682" cy="2868206"/>
          </a:xfrm>
          <a:prstGeom prst="straightConnector1">
            <a:avLst/>
          </a:prstGeom>
          <a:ln w="38100">
            <a:solidFill>
              <a:srgbClr val="8AA4AA"/>
            </a:solidFill>
            <a:miter lim="400000"/>
            <a:headEnd type="none" len="sm"/>
            <a:tailEnd type="triangle"/>
          </a:ln>
        </p:spPr>
      </p:cxnSp>
      <p:cxnSp>
        <p:nvCxnSpPr>
          <p:cNvPr id="42" name="Straight Arrow Connector 41">
            <a:extLst>
              <a:ext uri="{FF2B5EF4-FFF2-40B4-BE49-F238E27FC236}">
                <a16:creationId xmlns:a16="http://schemas.microsoft.com/office/drawing/2014/main" id="{045DA766-2B85-DC46-B87A-3261CB35E574}"/>
              </a:ext>
            </a:extLst>
          </p:cNvPr>
          <p:cNvCxnSpPr>
            <a:stCxn id="32" idx="2"/>
            <a:endCxn id="39" idx="3"/>
          </p:cNvCxnSpPr>
          <p:nvPr/>
        </p:nvCxnSpPr>
        <p:spPr>
          <a:xfrm flipH="1">
            <a:off x="15017860" y="6803756"/>
            <a:ext cx="2154268" cy="1535352"/>
          </a:xfrm>
          <a:prstGeom prst="straightConnector1">
            <a:avLst/>
          </a:prstGeom>
          <a:ln w="38100">
            <a:solidFill>
              <a:srgbClr val="8AA4AA"/>
            </a:solidFill>
            <a:miter lim="400000"/>
            <a:headEnd type="none" len="sm"/>
            <a:tailEnd type="triangle"/>
          </a:ln>
        </p:spPr>
      </p:cxnSp>
      <p:cxnSp>
        <p:nvCxnSpPr>
          <p:cNvPr id="43" name="Straight Arrow Connector 42">
            <a:extLst>
              <a:ext uri="{FF2B5EF4-FFF2-40B4-BE49-F238E27FC236}">
                <a16:creationId xmlns:a16="http://schemas.microsoft.com/office/drawing/2014/main" id="{8CB196CA-1232-AA4B-96C0-C8A65587AA4E}"/>
              </a:ext>
            </a:extLst>
          </p:cNvPr>
          <p:cNvCxnSpPr>
            <a:stCxn id="33" idx="2"/>
            <a:endCxn id="39" idx="3"/>
          </p:cNvCxnSpPr>
          <p:nvPr/>
        </p:nvCxnSpPr>
        <p:spPr>
          <a:xfrm flipH="1" flipV="1">
            <a:off x="15017860" y="8339108"/>
            <a:ext cx="2154268" cy="2868208"/>
          </a:xfrm>
          <a:prstGeom prst="straightConnector1">
            <a:avLst/>
          </a:prstGeom>
          <a:ln w="38100">
            <a:solidFill>
              <a:srgbClr val="8AA4AA"/>
            </a:solidFill>
            <a:miter lim="400000"/>
            <a:headEnd type="none" len="sm"/>
            <a:tailEnd type="triangle"/>
          </a:ln>
        </p:spPr>
      </p:cxnSp>
      <p:cxnSp>
        <p:nvCxnSpPr>
          <p:cNvPr id="44" name="Straight Arrow Connector 43">
            <a:extLst>
              <a:ext uri="{FF2B5EF4-FFF2-40B4-BE49-F238E27FC236}">
                <a16:creationId xmlns:a16="http://schemas.microsoft.com/office/drawing/2014/main" id="{B737F75A-C0F0-DC48-8949-7711F8386187}"/>
              </a:ext>
            </a:extLst>
          </p:cNvPr>
          <p:cNvCxnSpPr>
            <a:stCxn id="38" idx="0"/>
          </p:cNvCxnSpPr>
          <p:nvPr/>
        </p:nvCxnSpPr>
        <p:spPr>
          <a:xfrm flipV="1">
            <a:off x="7617420" y="6075337"/>
            <a:ext cx="9554708" cy="1597346"/>
          </a:xfrm>
          <a:prstGeom prst="straightConnector1">
            <a:avLst/>
          </a:prstGeom>
          <a:ln w="38100">
            <a:solidFill>
              <a:srgbClr val="8AA4AA"/>
            </a:solidFill>
            <a:miter lim="400000"/>
            <a:headEnd type="none" len="sm"/>
            <a:tailEnd type="triangle"/>
          </a:ln>
        </p:spPr>
      </p:cxnSp>
      <p:cxnSp>
        <p:nvCxnSpPr>
          <p:cNvPr id="45" name="Straight Arrow Connector 44">
            <a:extLst>
              <a:ext uri="{FF2B5EF4-FFF2-40B4-BE49-F238E27FC236}">
                <a16:creationId xmlns:a16="http://schemas.microsoft.com/office/drawing/2014/main" id="{735C722B-5BAD-7A4E-BE6D-F2EBFA592AA9}"/>
              </a:ext>
            </a:extLst>
          </p:cNvPr>
          <p:cNvCxnSpPr>
            <a:stCxn id="39" idx="0"/>
          </p:cNvCxnSpPr>
          <p:nvPr/>
        </p:nvCxnSpPr>
        <p:spPr>
          <a:xfrm flipH="1" flipV="1">
            <a:off x="4541004" y="6292312"/>
            <a:ext cx="9422972" cy="1380368"/>
          </a:xfrm>
          <a:prstGeom prst="straightConnector1">
            <a:avLst/>
          </a:prstGeom>
          <a:ln w="38100">
            <a:solidFill>
              <a:srgbClr val="8AA4AA"/>
            </a:solidFill>
            <a:miter lim="400000"/>
            <a:headEnd type="none" len="sm"/>
            <a:tailEnd type="triangle"/>
          </a:ln>
        </p:spPr>
      </p:cxnSp>
      <p:sp>
        <p:nvSpPr>
          <p:cNvPr id="46" name="TextBox 45">
            <a:extLst>
              <a:ext uri="{FF2B5EF4-FFF2-40B4-BE49-F238E27FC236}">
                <a16:creationId xmlns:a16="http://schemas.microsoft.com/office/drawing/2014/main" id="{05EFBA3A-E81E-CA41-A8F7-77E7C27F8062}"/>
              </a:ext>
            </a:extLst>
          </p:cNvPr>
          <p:cNvSpPr txBox="1"/>
          <p:nvPr/>
        </p:nvSpPr>
        <p:spPr>
          <a:xfrm>
            <a:off x="13165818" y="4745316"/>
            <a:ext cx="3169400" cy="1754326"/>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Get remote master region server list</a:t>
            </a:r>
          </a:p>
        </p:txBody>
      </p:sp>
      <p:sp>
        <p:nvSpPr>
          <p:cNvPr id="47" name="TextBox 46">
            <a:extLst>
              <a:ext uri="{FF2B5EF4-FFF2-40B4-BE49-F238E27FC236}">
                <a16:creationId xmlns:a16="http://schemas.microsoft.com/office/drawing/2014/main" id="{EEC3E7AB-7619-1F40-AA15-08F13CAFB8CE}"/>
              </a:ext>
            </a:extLst>
          </p:cNvPr>
          <p:cNvSpPr txBox="1"/>
          <p:nvPr/>
        </p:nvSpPr>
        <p:spPr>
          <a:xfrm>
            <a:off x="15157347" y="7699919"/>
            <a:ext cx="2696706" cy="2862322"/>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 </a:t>
            </a:r>
            <a:r>
              <a:rPr lang="en-US" sz="4000" kern="1200" spc="-180" dirty="0" err="1">
                <a:solidFill>
                  <a:srgbClr val="555555"/>
                </a:solidFill>
                <a:latin typeface="Haas Grot Disp Pinterest"/>
                <a:cs typeface="Haas Grot Disp Pinterest"/>
              </a:rPr>
              <a:t>zk</a:t>
            </a:r>
            <a:r>
              <a:rPr lang="en-US" sz="4000" kern="1200" spc="-180" dirty="0">
                <a:solidFill>
                  <a:srgbClr val="555555"/>
                </a:solidFill>
                <a:latin typeface="Haas Grot Disp Pinterest"/>
                <a:cs typeface="Haas Grot Disp Pinterest"/>
              </a:rPr>
              <a:t> with master’s region server list</a:t>
            </a:r>
          </a:p>
        </p:txBody>
      </p:sp>
    </p:spTree>
    <p:extLst>
      <p:ext uri="{BB962C8B-B14F-4D97-AF65-F5344CB8AC3E}">
        <p14:creationId xmlns:p14="http://schemas.microsoft.com/office/powerpoint/2010/main" val="30390108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xfrm>
            <a:off x="1526834" y="3725181"/>
            <a:ext cx="7106803" cy="2006600"/>
          </a:xfrm>
          <a:prstGeom prst="rect">
            <a:avLst/>
          </a:prstGeom>
        </p:spPr>
        <p:txBody>
          <a:bodyPr>
            <a:normAutofit fontScale="90000"/>
          </a:bodyPr>
          <a:lstStyle>
            <a:lvl1pPr defTabSz="784225">
              <a:defRPr sz="10640">
                <a:latin typeface="+mn-lt"/>
                <a:ea typeface="+mn-ea"/>
                <a:cs typeface="+mn-cs"/>
                <a:sym typeface="苹方 中等" panose="020B0400000000000000" charset="-122"/>
              </a:defRPr>
            </a:lvl1pPr>
          </a:lstStyle>
          <a:p>
            <a:r>
              <a:rPr lang="en-US" dirty="0">
                <a:sym typeface="+mn-ea"/>
              </a:rPr>
              <a:t>Improving backup efficiency</a:t>
            </a:r>
          </a:p>
        </p:txBody>
      </p:sp>
      <p:sp>
        <p:nvSpPr>
          <p:cNvPr id="166" name="Shape 166"/>
          <p:cNvSpPr/>
          <p:nvPr/>
        </p:nvSpPr>
        <p:spPr>
          <a:xfrm>
            <a:off x="12024052" y="1886982"/>
            <a:ext cx="1290043" cy="1417540"/>
          </a:xfrm>
          <a:prstGeom prst="rect">
            <a:avLst/>
          </a:prstGeom>
          <a:ln w="12700">
            <a:miter lim="400000"/>
          </a:ln>
        </p:spPr>
        <p:txBody>
          <a:bodyPr wrap="none" lIns="50800" tIns="50800" rIns="50800" bIns="50800" anchor="ctr">
            <a:spAutoFit/>
          </a:bodyPr>
          <a:lstStyle>
            <a:lvl1pPr>
              <a:defRPr sz="8000">
                <a:solidFill>
                  <a:schemeClr val="accent1">
                    <a:hueOff val="-78757"/>
                    <a:satOff val="2397"/>
                    <a:lumOff val="10536"/>
                  </a:schemeClr>
                </a:solidFill>
                <a:latin typeface="Futura"/>
                <a:ea typeface="Futura"/>
                <a:cs typeface="Futura"/>
                <a:sym typeface="Futura"/>
              </a:defRPr>
            </a:lvl1pPr>
          </a:lstStyle>
          <a:p>
            <a:r>
              <a:rPr dirty="0">
                <a:solidFill>
                  <a:schemeClr val="accent5"/>
                </a:solidFill>
              </a:rPr>
              <a:t>01</a:t>
            </a:r>
          </a:p>
        </p:txBody>
      </p:sp>
      <p:sp>
        <p:nvSpPr>
          <p:cNvPr id="167" name="Shape 167"/>
          <p:cNvSpPr/>
          <p:nvPr/>
        </p:nvSpPr>
        <p:spPr>
          <a:xfrm>
            <a:off x="12024052" y="4728481"/>
            <a:ext cx="1368426" cy="1417539"/>
          </a:xfrm>
          <a:prstGeom prst="rect">
            <a:avLst/>
          </a:prstGeom>
          <a:ln w="12700">
            <a:miter lim="400000"/>
          </a:ln>
        </p:spPr>
        <p:txBody>
          <a:bodyPr wrap="none" lIns="50800" tIns="50800" rIns="50800" bIns="50800" anchor="ctr">
            <a:spAutoFit/>
          </a:bodyPr>
          <a:lstStyle>
            <a:lvl1pPr>
              <a:defRPr sz="8000">
                <a:solidFill>
                  <a:schemeClr val="accent1">
                    <a:hueOff val="-78757"/>
                    <a:satOff val="2397"/>
                    <a:lumOff val="10536"/>
                  </a:schemeClr>
                </a:solidFill>
                <a:latin typeface="Futura"/>
                <a:ea typeface="Futura"/>
                <a:cs typeface="Futura"/>
                <a:sym typeface="Futura"/>
              </a:defRPr>
            </a:lvl1pPr>
          </a:lstStyle>
          <a:p>
            <a:r>
              <a:rPr>
                <a:solidFill>
                  <a:srgbClr val="C82506"/>
                </a:solidFill>
              </a:rPr>
              <a:t>02</a:t>
            </a:r>
          </a:p>
        </p:txBody>
      </p:sp>
      <p:sp>
        <p:nvSpPr>
          <p:cNvPr id="169" name="Shape 169"/>
          <p:cNvSpPr/>
          <p:nvPr/>
        </p:nvSpPr>
        <p:spPr>
          <a:xfrm>
            <a:off x="12024052" y="7569980"/>
            <a:ext cx="1368426" cy="1417539"/>
          </a:xfrm>
          <a:prstGeom prst="rect">
            <a:avLst/>
          </a:prstGeom>
          <a:ln w="12700">
            <a:miter lim="400000"/>
          </a:ln>
        </p:spPr>
        <p:txBody>
          <a:bodyPr wrap="none" lIns="50800" tIns="50800" rIns="50800" bIns="50800" anchor="ctr">
            <a:spAutoFit/>
          </a:bodyPr>
          <a:lstStyle>
            <a:lvl1pPr>
              <a:defRPr sz="8000">
                <a:solidFill>
                  <a:schemeClr val="accent1">
                    <a:hueOff val="-78757"/>
                    <a:satOff val="2397"/>
                    <a:lumOff val="10536"/>
                  </a:schemeClr>
                </a:solidFill>
                <a:latin typeface="Futura"/>
                <a:ea typeface="Futura"/>
                <a:cs typeface="Futura"/>
                <a:sym typeface="Futura"/>
              </a:defRPr>
            </a:lvl1pPr>
          </a:lstStyle>
          <a:p>
            <a:r>
              <a:rPr>
                <a:solidFill>
                  <a:srgbClr val="C82506"/>
                </a:solidFill>
              </a:rPr>
              <a:t>03</a:t>
            </a:r>
          </a:p>
        </p:txBody>
      </p:sp>
      <p:sp>
        <p:nvSpPr>
          <p:cNvPr id="170" name="Shape 170"/>
          <p:cNvSpPr/>
          <p:nvPr/>
        </p:nvSpPr>
        <p:spPr>
          <a:xfrm>
            <a:off x="13864330" y="2082791"/>
            <a:ext cx="9868086" cy="1025922"/>
          </a:xfrm>
          <a:prstGeom prst="rect">
            <a:avLst/>
          </a:prstGeom>
          <a:noFill/>
          <a:ln w="12700" cap="flat">
            <a:noFill/>
            <a:miter lim="400000"/>
          </a:ln>
          <a:effectLst/>
        </p:spPr>
        <p:txBody>
          <a:bodyPr wrap="none" lIns="50800" tIns="50800" rIns="50800" bIns="50800" numCol="1" anchor="ctr">
            <a:spAutoFit/>
          </a:bodyPr>
          <a:lstStyle>
            <a:lvl1pPr>
              <a:defRPr sz="6000"/>
            </a:lvl1pPr>
          </a:lstStyle>
          <a:p>
            <a:r>
              <a:rPr lang="en-US" dirty="0">
                <a:solidFill>
                  <a:schemeClr val="tx1"/>
                </a:solidFill>
              </a:rPr>
              <a:t>HBase backup at Pinterest</a:t>
            </a:r>
          </a:p>
        </p:txBody>
      </p:sp>
      <p:sp>
        <p:nvSpPr>
          <p:cNvPr id="173" name="Shape 173"/>
          <p:cNvSpPr/>
          <p:nvPr/>
        </p:nvSpPr>
        <p:spPr>
          <a:xfrm>
            <a:off x="13864330" y="4924289"/>
            <a:ext cx="10153421" cy="1025922"/>
          </a:xfrm>
          <a:prstGeom prst="rect">
            <a:avLst/>
          </a:prstGeom>
          <a:noFill/>
          <a:ln w="12700" cap="flat">
            <a:noFill/>
            <a:miter lim="400000"/>
          </a:ln>
          <a:effectLst/>
        </p:spPr>
        <p:txBody>
          <a:bodyPr wrap="none" lIns="50800" tIns="50800" rIns="50800" bIns="50800" numCol="1" anchor="ctr">
            <a:spAutoFit/>
          </a:bodyPr>
          <a:lstStyle>
            <a:lvl1pPr>
              <a:defRPr sz="6000"/>
            </a:lvl1pPr>
          </a:lstStyle>
          <a:p>
            <a:r>
              <a:rPr lang="en-US" dirty="0">
                <a:solidFill>
                  <a:schemeClr val="tx1"/>
                </a:solidFill>
              </a:rPr>
              <a:t>Simplifying backup pipeline</a:t>
            </a:r>
          </a:p>
        </p:txBody>
      </p:sp>
      <p:sp>
        <p:nvSpPr>
          <p:cNvPr id="176" name="Shape 176"/>
          <p:cNvSpPr/>
          <p:nvPr/>
        </p:nvSpPr>
        <p:spPr>
          <a:xfrm>
            <a:off x="13864330" y="7765787"/>
            <a:ext cx="7817846" cy="1025922"/>
          </a:xfrm>
          <a:prstGeom prst="rect">
            <a:avLst/>
          </a:prstGeom>
          <a:noFill/>
          <a:ln w="12700" cap="flat">
            <a:noFill/>
            <a:miter lim="400000"/>
          </a:ln>
          <a:effectLst/>
        </p:spPr>
        <p:txBody>
          <a:bodyPr wrap="none" lIns="50800" tIns="50800" rIns="50800" bIns="50800" numCol="1" anchor="ctr">
            <a:spAutoFit/>
          </a:bodyPr>
          <a:lstStyle>
            <a:lvl1pPr>
              <a:defRPr sz="6000"/>
            </a:lvl1pPr>
          </a:lstStyle>
          <a:p>
            <a:r>
              <a:rPr lang="en-US" dirty="0">
                <a:solidFill>
                  <a:schemeClr val="tx1"/>
                </a:solidFill>
              </a:rPr>
              <a:t>Offline Deduplication</a:t>
            </a:r>
          </a:p>
        </p:txBody>
      </p:sp>
    </p:spTree>
    <p:extLst>
      <p:ext uri="{BB962C8B-B14F-4D97-AF65-F5344CB8AC3E}">
        <p14:creationId xmlns:p14="http://schemas.microsoft.com/office/powerpoint/2010/main" val="16222047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HBase Backup at Pinterest</a:t>
            </a:r>
            <a:endParaRPr dirty="0">
              <a:solidFill>
                <a:srgbClr val="DC1313"/>
              </a:solidFill>
              <a:sym typeface="+mn-ea"/>
            </a:endParaRPr>
          </a:p>
        </p:txBody>
      </p:sp>
      <p:grpSp>
        <p:nvGrpSpPr>
          <p:cNvPr id="6" name="Group 5">
            <a:extLst>
              <a:ext uri="{FF2B5EF4-FFF2-40B4-BE49-F238E27FC236}">
                <a16:creationId xmlns:a16="http://schemas.microsoft.com/office/drawing/2014/main" id="{A24AD0EC-1715-884E-AE16-9816A95F7673}"/>
              </a:ext>
            </a:extLst>
          </p:cNvPr>
          <p:cNvGrpSpPr/>
          <p:nvPr/>
        </p:nvGrpSpPr>
        <p:grpSpPr>
          <a:xfrm>
            <a:off x="2429636" y="3036335"/>
            <a:ext cx="13880707" cy="3313728"/>
            <a:chOff x="2429636" y="3036335"/>
            <a:chExt cx="13880707" cy="3313728"/>
          </a:xfrm>
        </p:grpSpPr>
        <p:sp>
          <p:nvSpPr>
            <p:cNvPr id="233" name="Shape 233"/>
            <p:cNvSpPr/>
            <p:nvPr/>
          </p:nvSpPr>
          <p:spPr>
            <a:xfrm>
              <a:off x="2429636" y="3245569"/>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4" name="Shape 234"/>
            <p:cNvSpPr/>
            <p:nvPr/>
          </p:nvSpPr>
          <p:spPr>
            <a:xfrm>
              <a:off x="2875523" y="3036335"/>
              <a:ext cx="12060994" cy="1025922"/>
            </a:xfrm>
            <a:prstGeom prst="rect">
              <a:avLst/>
            </a:prstGeom>
            <a:ln w="12700">
              <a:miter lim="400000"/>
            </a:ln>
          </p:spPr>
          <p:txBody>
            <a:bodyPr wrap="none" lIns="50800" tIns="50800" rIns="50800" bIns="50800" anchor="ctr">
              <a:spAutoFit/>
            </a:bodyPr>
            <a:lstStyle>
              <a:lvl1pPr>
                <a:spcBef>
                  <a:spcPts val="5900"/>
                </a:spcBef>
                <a:defRPr sz="4200"/>
              </a:lvl1pPr>
            </a:lstStyle>
            <a:p>
              <a:pPr algn="l"/>
              <a:r>
                <a:rPr lang="en-US" sz="6000" dirty="0">
                  <a:sym typeface="+mn-ea"/>
                </a:rPr>
                <a:t>HBase serves highly critical data</a:t>
              </a:r>
              <a:endParaRPr sz="6000" dirty="0">
                <a:sym typeface="+mn-ea"/>
              </a:endParaRPr>
            </a:p>
          </p:txBody>
        </p:sp>
        <p:sp>
          <p:nvSpPr>
            <p:cNvPr id="235" name="Shape 235"/>
            <p:cNvSpPr/>
            <p:nvPr/>
          </p:nvSpPr>
          <p:spPr>
            <a:xfrm>
              <a:off x="2875522" y="4062257"/>
              <a:ext cx="13434821" cy="2287806"/>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spcBef>
                  <a:spcPts val="600"/>
                </a:spcBef>
                <a:buFont typeface="Arial" panose="020B0604020202020204" pitchFamily="34" charset="0"/>
                <a:buChar char="•"/>
              </a:pPr>
              <a:r>
                <a:rPr lang="en-US" sz="4400" spc="-90" dirty="0">
                  <a:solidFill>
                    <a:schemeClr val="tx2"/>
                  </a:solidFill>
                  <a:sym typeface="苹方 常规" panose="020B0300000000000000" charset="-122"/>
                </a:rPr>
                <a:t>Requires</a:t>
              </a:r>
              <a:r>
                <a:rPr lang="en-US" sz="4400" spc="-90" dirty="0">
                  <a:solidFill>
                    <a:schemeClr val="tx2"/>
                  </a:solidFill>
                </a:rPr>
                <a:t> </a:t>
              </a:r>
              <a:r>
                <a:rPr lang="en-US" sz="4400" spc="-90" dirty="0">
                  <a:solidFill>
                    <a:schemeClr val="tx2"/>
                  </a:solidFill>
                  <a:cs typeface="Haas Grot Disp Pinterest"/>
                </a:rPr>
                <a:t>very high availability</a:t>
              </a:r>
            </a:p>
            <a:p>
              <a:pPr marL="1143000" lvl="1" indent="-685800">
                <a:spcBef>
                  <a:spcPts val="600"/>
                </a:spcBef>
                <a:buFont typeface="Arial" panose="020B0604020202020204" pitchFamily="34" charset="0"/>
                <a:buChar char="•"/>
              </a:pPr>
              <a:r>
                <a:rPr lang="en-US" sz="4400" spc="-90" dirty="0">
                  <a:solidFill>
                    <a:schemeClr val="tx2"/>
                  </a:solidFill>
                  <a:cs typeface="Haas Grot Disp Pinterest"/>
                </a:rPr>
                <a:t>10s of clusters with 10s of PB of data</a:t>
              </a:r>
            </a:p>
            <a:p>
              <a:pPr marL="1143000" lvl="1" indent="-685800">
                <a:spcBef>
                  <a:spcPts val="600"/>
                </a:spcBef>
                <a:buFont typeface="Arial" panose="020B0604020202020204" pitchFamily="34" charset="0"/>
                <a:buChar char="•"/>
              </a:pPr>
              <a:r>
                <a:rPr lang="en-US" sz="4400" spc="-90" dirty="0">
                  <a:solidFill>
                    <a:schemeClr val="tx2"/>
                  </a:solidFill>
                  <a:cs typeface="Haas Grot Disp Pinterest"/>
                </a:rPr>
                <a:t>All needs backup to S3</a:t>
              </a:r>
            </a:p>
          </p:txBody>
        </p:sp>
      </p:grpSp>
      <p:grpSp>
        <p:nvGrpSpPr>
          <p:cNvPr id="7" name="Group 6">
            <a:extLst>
              <a:ext uri="{FF2B5EF4-FFF2-40B4-BE49-F238E27FC236}">
                <a16:creationId xmlns:a16="http://schemas.microsoft.com/office/drawing/2014/main" id="{C71DE77E-53D4-B244-ACB2-DA4E00345E07}"/>
              </a:ext>
            </a:extLst>
          </p:cNvPr>
          <p:cNvGrpSpPr/>
          <p:nvPr/>
        </p:nvGrpSpPr>
        <p:grpSpPr>
          <a:xfrm>
            <a:off x="2562924" y="8207391"/>
            <a:ext cx="20913764" cy="3483899"/>
            <a:chOff x="2562924" y="8207391"/>
            <a:chExt cx="20913764" cy="3483899"/>
          </a:xfrm>
        </p:grpSpPr>
        <p:sp>
          <p:nvSpPr>
            <p:cNvPr id="236" name="Shape 236"/>
            <p:cNvSpPr/>
            <p:nvPr/>
          </p:nvSpPr>
          <p:spPr>
            <a:xfrm>
              <a:off x="2562924" y="8402851"/>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7" name="Shape 237"/>
            <p:cNvSpPr/>
            <p:nvPr/>
          </p:nvSpPr>
          <p:spPr>
            <a:xfrm>
              <a:off x="2875523" y="8207391"/>
              <a:ext cx="14448186" cy="1025922"/>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6000" spc="-90" dirty="0">
                  <a:solidFill>
                    <a:schemeClr val="tx2"/>
                  </a:solidFill>
                  <a:latin typeface="+mj-lt"/>
                  <a:cs typeface="Haas Grot Disp Pinterest"/>
                </a:rPr>
                <a:t>Daily </a:t>
              </a:r>
              <a:r>
                <a:rPr lang="en-US" sz="6000" dirty="0">
                  <a:latin typeface="+mj-lt"/>
                </a:rPr>
                <a:t>backup</a:t>
              </a:r>
              <a:r>
                <a:rPr lang="en-US" sz="6000" spc="-90" dirty="0">
                  <a:solidFill>
                    <a:schemeClr val="tx2"/>
                  </a:solidFill>
                  <a:latin typeface="+mj-lt"/>
                  <a:cs typeface="Haas Grot Disp Pinterest"/>
                </a:rPr>
                <a:t> to S3 for disaster recovery</a:t>
              </a:r>
            </a:p>
          </p:txBody>
        </p:sp>
        <p:sp>
          <p:nvSpPr>
            <p:cNvPr id="238" name="Shape 238"/>
            <p:cNvSpPr/>
            <p:nvPr/>
          </p:nvSpPr>
          <p:spPr>
            <a:xfrm>
              <a:off x="2875522" y="9403484"/>
              <a:ext cx="20601166" cy="2287806"/>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spcBef>
                  <a:spcPts val="600"/>
                </a:spcBef>
                <a:buFont typeface="Arial" panose="020B0604020202020204" pitchFamily="34" charset="0"/>
                <a:buChar char="•"/>
              </a:pPr>
              <a:r>
                <a:rPr lang="en-US" sz="4400" spc="-90" dirty="0">
                  <a:solidFill>
                    <a:schemeClr val="tx2"/>
                  </a:solidFill>
                </a:rPr>
                <a:t>Snapshot + WAL for point-in-time recovery</a:t>
              </a:r>
            </a:p>
            <a:p>
              <a:pPr marL="1143000" lvl="1" indent="-685800">
                <a:spcBef>
                  <a:spcPts val="600"/>
                </a:spcBef>
                <a:buFont typeface="Arial" panose="020B0604020202020204" pitchFamily="34" charset="0"/>
                <a:buChar char="•"/>
              </a:pPr>
              <a:r>
                <a:rPr lang="en-US" sz="4400" spc="-90" dirty="0">
                  <a:solidFill>
                    <a:schemeClr val="tx2"/>
                  </a:solidFill>
                </a:rPr>
                <a:t>Maintain weekly/monthly backups according to retention policy</a:t>
              </a:r>
            </a:p>
            <a:p>
              <a:pPr marL="1143000" lvl="1" indent="-685800">
                <a:spcBef>
                  <a:spcPts val="600"/>
                </a:spcBef>
                <a:buFont typeface="Arial" panose="020B0604020202020204" pitchFamily="34" charset="0"/>
                <a:buChar char="•"/>
              </a:pPr>
              <a:r>
                <a:rPr lang="en-US" sz="4400" spc="-90" dirty="0">
                  <a:solidFill>
                    <a:schemeClr val="tx2"/>
                  </a:solidFill>
                </a:rPr>
                <a:t>Also used for offline data analysis </a:t>
              </a:r>
            </a:p>
          </p:txBody>
        </p:sp>
      </p:grpSp>
    </p:spTree>
    <p:extLst>
      <p:ext uri="{BB962C8B-B14F-4D97-AF65-F5344CB8AC3E}">
        <p14:creationId xmlns:p14="http://schemas.microsoft.com/office/powerpoint/2010/main" val="556418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Legacy Backup Problem</a:t>
            </a:r>
            <a:endParaRPr dirty="0">
              <a:solidFill>
                <a:srgbClr val="DC1313"/>
              </a:solidFill>
              <a:sym typeface="+mn-ea"/>
            </a:endParaRPr>
          </a:p>
        </p:txBody>
      </p:sp>
      <p:grpSp>
        <p:nvGrpSpPr>
          <p:cNvPr id="2" name="Group 1">
            <a:extLst>
              <a:ext uri="{FF2B5EF4-FFF2-40B4-BE49-F238E27FC236}">
                <a16:creationId xmlns:a16="http://schemas.microsoft.com/office/drawing/2014/main" id="{618D758C-E229-2F46-9160-D99144992AB7}"/>
              </a:ext>
            </a:extLst>
          </p:cNvPr>
          <p:cNvGrpSpPr/>
          <p:nvPr/>
        </p:nvGrpSpPr>
        <p:grpSpPr>
          <a:xfrm>
            <a:off x="2563061" y="4966711"/>
            <a:ext cx="13880708" cy="2405474"/>
            <a:chOff x="2563061" y="4966711"/>
            <a:chExt cx="13880708" cy="2405474"/>
          </a:xfrm>
        </p:grpSpPr>
        <p:sp>
          <p:nvSpPr>
            <p:cNvPr id="233" name="Shape 233"/>
            <p:cNvSpPr/>
            <p:nvPr/>
          </p:nvSpPr>
          <p:spPr>
            <a:xfrm>
              <a:off x="2563061" y="5031839"/>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4" name="Shape 234"/>
            <p:cNvSpPr/>
            <p:nvPr/>
          </p:nvSpPr>
          <p:spPr>
            <a:xfrm>
              <a:off x="3008948" y="4966711"/>
              <a:ext cx="8438529" cy="865301"/>
            </a:xfrm>
            <a:prstGeom prst="rect">
              <a:avLst/>
            </a:prstGeom>
            <a:ln w="12700">
              <a:miter lim="400000"/>
            </a:ln>
          </p:spPr>
          <p:txBody>
            <a:bodyPr wrap="none" lIns="50800" tIns="50800" rIns="50800" bIns="50800" anchor="ctr">
              <a:spAutoFit/>
            </a:bodyPr>
            <a:lstStyle>
              <a:lvl1pPr>
                <a:spcBef>
                  <a:spcPts val="5900"/>
                </a:spcBef>
                <a:defRPr sz="4200"/>
              </a:lvl1pPr>
            </a:lstStyle>
            <a:p>
              <a:pPr>
                <a:lnSpc>
                  <a:spcPct val="90000"/>
                </a:lnSpc>
              </a:pPr>
              <a:r>
                <a:rPr lang="en-US" sz="5400" spc="-90" dirty="0">
                  <a:solidFill>
                    <a:schemeClr val="tx2"/>
                  </a:solidFill>
                  <a:latin typeface="+mj-lt"/>
                  <a:cs typeface="Haas Grot Disp Pinterest"/>
                </a:rPr>
                <a:t>Two-step backup pipeline</a:t>
              </a:r>
            </a:p>
          </p:txBody>
        </p:sp>
        <p:sp>
          <p:nvSpPr>
            <p:cNvPr id="235" name="Shape 235"/>
            <p:cNvSpPr/>
            <p:nvPr/>
          </p:nvSpPr>
          <p:spPr>
            <a:xfrm>
              <a:off x="3008948" y="6038678"/>
              <a:ext cx="13434821" cy="1333507"/>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lnSpc>
                  <a:spcPct val="90000"/>
                </a:lnSpc>
                <a:buFont typeface="Arial" panose="020B0604020202020204" pitchFamily="34" charset="0"/>
                <a:buChar char="•"/>
              </a:pPr>
              <a:r>
                <a:rPr lang="en-US" sz="4400" spc="-90" dirty="0">
                  <a:solidFill>
                    <a:schemeClr val="tx2"/>
                  </a:solidFill>
                  <a:cs typeface="Haas Grot Disp Pinterest"/>
                </a:rPr>
                <a:t>HBase -&gt; HDFS backup cluster</a:t>
              </a:r>
            </a:p>
            <a:p>
              <a:pPr marL="1143000" lvl="1" indent="-685800">
                <a:lnSpc>
                  <a:spcPct val="90000"/>
                </a:lnSpc>
                <a:buFont typeface="Arial" panose="020B0604020202020204" pitchFamily="34" charset="0"/>
                <a:buChar char="•"/>
              </a:pPr>
              <a:r>
                <a:rPr lang="en-US" sz="4400" spc="-90" dirty="0">
                  <a:solidFill>
                    <a:schemeClr val="tx2"/>
                  </a:solidFill>
                  <a:cs typeface="Haas Grot Disp Pinterest"/>
                </a:rPr>
                <a:t>HDFS -&gt; S3</a:t>
              </a:r>
            </a:p>
          </p:txBody>
        </p:sp>
      </p:grpSp>
      <p:grpSp>
        <p:nvGrpSpPr>
          <p:cNvPr id="3" name="Group 2">
            <a:extLst>
              <a:ext uri="{FF2B5EF4-FFF2-40B4-BE49-F238E27FC236}">
                <a16:creationId xmlns:a16="http://schemas.microsoft.com/office/drawing/2014/main" id="{A7D1D20A-9341-2348-92EA-C56EE2E0BEAB}"/>
              </a:ext>
            </a:extLst>
          </p:cNvPr>
          <p:cNvGrpSpPr/>
          <p:nvPr/>
        </p:nvGrpSpPr>
        <p:grpSpPr>
          <a:xfrm>
            <a:off x="2562924" y="8330232"/>
            <a:ext cx="20856916" cy="2444096"/>
            <a:chOff x="2562924" y="8330232"/>
            <a:chExt cx="20856916" cy="2444096"/>
          </a:xfrm>
        </p:grpSpPr>
        <p:sp>
          <p:nvSpPr>
            <p:cNvPr id="236" name="Shape 236"/>
            <p:cNvSpPr/>
            <p:nvPr/>
          </p:nvSpPr>
          <p:spPr>
            <a:xfrm>
              <a:off x="2562924" y="8402851"/>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7" name="Shape 237"/>
            <p:cNvSpPr/>
            <p:nvPr/>
          </p:nvSpPr>
          <p:spPr>
            <a:xfrm>
              <a:off x="2960583" y="8330232"/>
              <a:ext cx="12414937" cy="865301"/>
            </a:xfrm>
            <a:prstGeom prst="rect">
              <a:avLst/>
            </a:prstGeom>
            <a:ln w="12700">
              <a:miter lim="400000"/>
            </a:ln>
          </p:spPr>
          <p:txBody>
            <a:bodyPr wrap="none" lIns="50800" tIns="50800" rIns="50800" bIns="50800" anchor="ctr">
              <a:spAutoFit/>
            </a:bodyPr>
            <a:lstStyle>
              <a:lvl1pPr>
                <a:spcBef>
                  <a:spcPts val="5900"/>
                </a:spcBef>
                <a:defRPr sz="4200"/>
              </a:lvl1pPr>
            </a:lstStyle>
            <a:p>
              <a:pPr>
                <a:lnSpc>
                  <a:spcPct val="90000"/>
                </a:lnSpc>
              </a:pPr>
              <a:r>
                <a:rPr lang="en-US" sz="5400" spc="-90" dirty="0">
                  <a:solidFill>
                    <a:schemeClr val="tx2"/>
                  </a:solidFill>
                  <a:latin typeface="+mj-lt"/>
                </a:rPr>
                <a:t>Problem with the HDFS backup cluster</a:t>
              </a:r>
            </a:p>
          </p:txBody>
        </p:sp>
        <p:sp>
          <p:nvSpPr>
            <p:cNvPr id="238" name="Shape 238"/>
            <p:cNvSpPr/>
            <p:nvPr/>
          </p:nvSpPr>
          <p:spPr>
            <a:xfrm>
              <a:off x="2818674" y="9397541"/>
              <a:ext cx="20601166" cy="1376787"/>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lnSpc>
                  <a:spcPct val="90000"/>
                </a:lnSpc>
                <a:buFont typeface="Arial" panose="020B0604020202020204" pitchFamily="34" charset="0"/>
                <a:buChar char="•"/>
              </a:pPr>
              <a:r>
                <a:rPr lang="en-US" sz="4400" spc="-90" dirty="0">
                  <a:solidFill>
                    <a:schemeClr val="tx2"/>
                  </a:solidFill>
                </a:rPr>
                <a:t>Infra cost as data volume increases</a:t>
              </a:r>
            </a:p>
            <a:p>
              <a:pPr marL="1143000" lvl="1" indent="-685800">
                <a:lnSpc>
                  <a:spcPct val="90000"/>
                </a:lnSpc>
                <a:buFont typeface="Arial" panose="020B0604020202020204" pitchFamily="34" charset="0"/>
                <a:buChar char="•"/>
              </a:pPr>
              <a:r>
                <a:rPr lang="en-US" sz="4400" spc="-90" dirty="0">
                  <a:solidFill>
                    <a:schemeClr val="tx2"/>
                  </a:solidFill>
                </a:rPr>
                <a:t>Operational pain on failure</a:t>
              </a:r>
            </a:p>
          </p:txBody>
        </p:sp>
      </p:grpSp>
      <p:grpSp>
        <p:nvGrpSpPr>
          <p:cNvPr id="4" name="Group 3">
            <a:extLst>
              <a:ext uri="{FF2B5EF4-FFF2-40B4-BE49-F238E27FC236}">
                <a16:creationId xmlns:a16="http://schemas.microsoft.com/office/drawing/2014/main" id="{BC480DAC-396D-D040-8E0E-C188794D270B}"/>
              </a:ext>
            </a:extLst>
          </p:cNvPr>
          <p:cNvGrpSpPr/>
          <p:nvPr/>
        </p:nvGrpSpPr>
        <p:grpSpPr>
          <a:xfrm>
            <a:off x="2562924" y="2971691"/>
            <a:ext cx="13178036" cy="861774"/>
            <a:chOff x="2562924" y="2971691"/>
            <a:chExt cx="13178036" cy="861774"/>
          </a:xfrm>
        </p:grpSpPr>
        <p:sp>
          <p:nvSpPr>
            <p:cNvPr id="9" name="Shape 233">
              <a:extLst>
                <a:ext uri="{FF2B5EF4-FFF2-40B4-BE49-F238E27FC236}">
                  <a16:creationId xmlns:a16="http://schemas.microsoft.com/office/drawing/2014/main" id="{099F65B0-3798-4D40-B67D-685BBCC52B0E}"/>
                </a:ext>
              </a:extLst>
            </p:cNvPr>
            <p:cNvSpPr/>
            <p:nvPr/>
          </p:nvSpPr>
          <p:spPr>
            <a:xfrm>
              <a:off x="2562924" y="299714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10" name="Shape 234">
              <a:extLst>
                <a:ext uri="{FF2B5EF4-FFF2-40B4-BE49-F238E27FC236}">
                  <a16:creationId xmlns:a16="http://schemas.microsoft.com/office/drawing/2014/main" id="{12A9D08E-A1D0-DC45-93AD-5A55B02A653A}"/>
                </a:ext>
              </a:extLst>
            </p:cNvPr>
            <p:cNvSpPr/>
            <p:nvPr/>
          </p:nvSpPr>
          <p:spPr>
            <a:xfrm>
              <a:off x="3008948" y="2971691"/>
              <a:ext cx="12732012" cy="861774"/>
            </a:xfrm>
            <a:prstGeom prst="rect">
              <a:avLst/>
            </a:prstGeom>
            <a:ln w="12700">
              <a:miter lim="400000"/>
            </a:ln>
          </p:spPr>
          <p:txBody>
            <a:bodyPr wrap="none" lIns="50800" tIns="50800" rIns="50800" bIns="50800" anchor="ctr">
              <a:spAutoFit/>
            </a:bodyPr>
            <a:lstStyle>
              <a:lvl1pPr>
                <a:spcBef>
                  <a:spcPts val="5900"/>
                </a:spcBef>
                <a:defRPr sz="4200"/>
              </a:lvl1pPr>
            </a:lstStyle>
            <a:p>
              <a:pPr>
                <a:lnSpc>
                  <a:spcPct val="90000"/>
                </a:lnSpc>
              </a:pPr>
              <a:r>
                <a:rPr lang="en-US" sz="5400" spc="-90" dirty="0">
                  <a:solidFill>
                    <a:schemeClr val="tx2"/>
                  </a:solidFill>
                  <a:latin typeface="+mj-lt"/>
                </a:rPr>
                <a:t>HBase 0.94 does not support S3 export</a:t>
              </a:r>
            </a:p>
          </p:txBody>
        </p:sp>
      </p:grpSp>
      <p:grpSp>
        <p:nvGrpSpPr>
          <p:cNvPr id="59" name="Group 58">
            <a:extLst>
              <a:ext uri="{FF2B5EF4-FFF2-40B4-BE49-F238E27FC236}">
                <a16:creationId xmlns:a16="http://schemas.microsoft.com/office/drawing/2014/main" id="{C3E922D8-B6A3-0040-BA79-32A2913396DF}"/>
              </a:ext>
            </a:extLst>
          </p:cNvPr>
          <p:cNvGrpSpPr/>
          <p:nvPr/>
        </p:nvGrpSpPr>
        <p:grpSpPr>
          <a:xfrm>
            <a:off x="16126942" y="2532787"/>
            <a:ext cx="6966974" cy="8652664"/>
            <a:chOff x="697566" y="816910"/>
            <a:chExt cx="4207809" cy="4998103"/>
          </a:xfrm>
        </p:grpSpPr>
        <p:sp>
          <p:nvSpPr>
            <p:cNvPr id="60" name="Can 59">
              <a:extLst>
                <a:ext uri="{FF2B5EF4-FFF2-40B4-BE49-F238E27FC236}">
                  <a16:creationId xmlns:a16="http://schemas.microsoft.com/office/drawing/2014/main" id="{AC169FD8-2433-0E49-9D0B-0BE6FB3ADF99}"/>
                </a:ext>
              </a:extLst>
            </p:cNvPr>
            <p:cNvSpPr/>
            <p:nvPr/>
          </p:nvSpPr>
          <p:spPr>
            <a:xfrm>
              <a:off x="697566" y="816910"/>
              <a:ext cx="1045509" cy="1021976"/>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r>
                <a:rPr lang="en-US" sz="3200" dirty="0">
                  <a:solidFill>
                    <a:prstClr val="black"/>
                  </a:solidFill>
                  <a:latin typeface="Times New Roman" panose="02020603050405020304" pitchFamily="18" charset="0"/>
                  <a:cs typeface="Times New Roman" panose="02020603050405020304" pitchFamily="18" charset="0"/>
                </a:rPr>
                <a:t>Hbase cluster</a:t>
              </a:r>
            </a:p>
          </p:txBody>
        </p:sp>
        <p:sp>
          <p:nvSpPr>
            <p:cNvPr id="61" name="Rectangle 60">
              <a:extLst>
                <a:ext uri="{FF2B5EF4-FFF2-40B4-BE49-F238E27FC236}">
                  <a16:creationId xmlns:a16="http://schemas.microsoft.com/office/drawing/2014/main" id="{91DE6AFE-6048-E547-B7ED-49BAFFDDA2DF}"/>
                </a:ext>
              </a:extLst>
            </p:cNvPr>
            <p:cNvSpPr/>
            <p:nvPr/>
          </p:nvSpPr>
          <p:spPr>
            <a:xfrm>
              <a:off x="1785938" y="2828925"/>
              <a:ext cx="1885950" cy="914400"/>
            </a:xfrm>
            <a:prstGeom prst="rect">
              <a:avLst/>
            </a:prstGeom>
            <a:solidFill>
              <a:srgbClr val="70AD47">
                <a:lumMod val="60000"/>
                <a:lumOff val="40000"/>
              </a:srgbClr>
            </a:solidFill>
            <a:ln w="31750" cap="flat" cmpd="sng" algn="ctr">
              <a:solidFill>
                <a:srgbClr val="4472C4">
                  <a:shade val="50000"/>
                </a:srgbClr>
              </a:solidFill>
              <a:prstDash val="solid"/>
              <a:miter lim="800000"/>
            </a:ln>
            <a:effectLst/>
          </p:spPr>
          <p:txBody>
            <a:bodyPr rtlCol="0" anchor="ctr"/>
            <a:lstStyle/>
            <a:p>
              <a:pPr algn="ctr" defTabSz="914400" hangingPunct="1">
                <a:defRPr/>
              </a:pPr>
              <a:r>
                <a:rPr lang="en-US" sz="3200" dirty="0">
                  <a:solidFill>
                    <a:prstClr val="black"/>
                  </a:solidFill>
                  <a:latin typeface="Calibri" panose="020F0502020204030204"/>
                </a:rPr>
                <a:t>HDFS backup cluster</a:t>
              </a:r>
            </a:p>
          </p:txBody>
        </p:sp>
        <p:sp>
          <p:nvSpPr>
            <p:cNvPr id="62" name="Cloud 61">
              <a:extLst>
                <a:ext uri="{FF2B5EF4-FFF2-40B4-BE49-F238E27FC236}">
                  <a16:creationId xmlns:a16="http://schemas.microsoft.com/office/drawing/2014/main" id="{7F5A188E-00AB-1C48-BFB5-27B51AB08326}"/>
                </a:ext>
              </a:extLst>
            </p:cNvPr>
            <p:cNvSpPr/>
            <p:nvPr/>
          </p:nvSpPr>
          <p:spPr>
            <a:xfrm>
              <a:off x="1385888" y="4686301"/>
              <a:ext cx="2686050" cy="1128712"/>
            </a:xfrm>
            <a:prstGeom prst="cloud">
              <a:avLst/>
            </a:prstGeom>
            <a:gradFill flip="none" rotWithShape="1">
              <a:gsLst>
                <a:gs pos="0">
                  <a:srgbClr val="4472C4">
                    <a:lumMod val="0"/>
                    <a:lumOff val="100000"/>
                  </a:srgbClr>
                </a:gs>
                <a:gs pos="35000">
                  <a:srgbClr val="4472C4">
                    <a:lumMod val="0"/>
                    <a:lumOff val="100000"/>
                  </a:srgbClr>
                </a:gs>
                <a:gs pos="100000">
                  <a:srgbClr val="4472C4">
                    <a:lumMod val="100000"/>
                  </a:srgbClr>
                </a:gs>
              </a:gsLst>
              <a:path path="circle">
                <a:fillToRect l="50000" t="-80000" r="50000" b="180000"/>
              </a:path>
              <a:tileRect/>
            </a:gradFill>
            <a:ln w="12700" cap="flat" cmpd="sng" algn="ctr">
              <a:solidFill>
                <a:srgbClr val="4472C4">
                  <a:shade val="50000"/>
                </a:srgbClr>
              </a:solidFill>
              <a:prstDash val="solid"/>
              <a:miter lim="800000"/>
            </a:ln>
            <a:effectLst/>
          </p:spPr>
          <p:txBody>
            <a:bodyPr rtlCol="0" anchor="ctr"/>
            <a:lstStyle/>
            <a:p>
              <a:pPr algn="ctr" defTabSz="914400" hangingPunct="1">
                <a:defRPr/>
              </a:pPr>
              <a:r>
                <a:rPr lang="en-US" sz="3200" dirty="0">
                  <a:solidFill>
                    <a:prstClr val="black"/>
                  </a:solidFill>
                  <a:latin typeface="Calibri" panose="020F0502020204030204"/>
                </a:rPr>
                <a:t>AWS S3</a:t>
              </a:r>
            </a:p>
          </p:txBody>
        </p:sp>
        <p:sp>
          <p:nvSpPr>
            <p:cNvPr id="63" name="Can 62">
              <a:extLst>
                <a:ext uri="{FF2B5EF4-FFF2-40B4-BE49-F238E27FC236}">
                  <a16:creationId xmlns:a16="http://schemas.microsoft.com/office/drawing/2014/main" id="{DCD8F8D9-7043-E847-A9B2-A42CFD8D1F99}"/>
                </a:ext>
              </a:extLst>
            </p:cNvPr>
            <p:cNvSpPr/>
            <p:nvPr/>
          </p:nvSpPr>
          <p:spPr>
            <a:xfrm>
              <a:off x="3859866" y="816910"/>
              <a:ext cx="1045509" cy="1021976"/>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r>
                <a:rPr lang="en-US" sz="3200" dirty="0">
                  <a:solidFill>
                    <a:prstClr val="black"/>
                  </a:solidFill>
                  <a:latin typeface="Times New Roman" panose="02020603050405020304" pitchFamily="18" charset="0"/>
                  <a:cs typeface="Times New Roman" panose="02020603050405020304" pitchFamily="18" charset="0"/>
                </a:rPr>
                <a:t>Hbase cluster</a:t>
              </a:r>
            </a:p>
          </p:txBody>
        </p:sp>
        <p:sp>
          <p:nvSpPr>
            <p:cNvPr id="64" name="Can 63">
              <a:extLst>
                <a:ext uri="{FF2B5EF4-FFF2-40B4-BE49-F238E27FC236}">
                  <a16:creationId xmlns:a16="http://schemas.microsoft.com/office/drawing/2014/main" id="{648773A5-11EF-384B-BADB-C9732033257A}"/>
                </a:ext>
              </a:extLst>
            </p:cNvPr>
            <p:cNvSpPr/>
            <p:nvPr/>
          </p:nvSpPr>
          <p:spPr>
            <a:xfrm>
              <a:off x="2047875" y="830078"/>
              <a:ext cx="1045509" cy="1021976"/>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r>
                <a:rPr lang="en-US" sz="3200" dirty="0">
                  <a:solidFill>
                    <a:prstClr val="black"/>
                  </a:solidFill>
                  <a:latin typeface="Times New Roman" panose="02020603050405020304" pitchFamily="18" charset="0"/>
                  <a:cs typeface="Times New Roman" panose="02020603050405020304" pitchFamily="18" charset="0"/>
                </a:rPr>
                <a:t>Hbase cluster</a:t>
              </a:r>
            </a:p>
          </p:txBody>
        </p:sp>
        <p:sp>
          <p:nvSpPr>
            <p:cNvPr id="65" name="Down Arrow 64">
              <a:extLst>
                <a:ext uri="{FF2B5EF4-FFF2-40B4-BE49-F238E27FC236}">
                  <a16:creationId xmlns:a16="http://schemas.microsoft.com/office/drawing/2014/main" id="{C476F586-82FE-DB45-B6F2-3EBAE89AB183}"/>
                </a:ext>
              </a:extLst>
            </p:cNvPr>
            <p:cNvSpPr/>
            <p:nvPr/>
          </p:nvSpPr>
          <p:spPr>
            <a:xfrm rot="19737981">
              <a:off x="1394147" y="1881800"/>
              <a:ext cx="369233" cy="978408"/>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dirty="0">
                <a:solidFill>
                  <a:prstClr val="white"/>
                </a:solidFill>
                <a:latin typeface="Calibri" panose="020F0502020204030204"/>
              </a:endParaRPr>
            </a:p>
          </p:txBody>
        </p:sp>
        <p:sp>
          <p:nvSpPr>
            <p:cNvPr id="66" name="Down Arrow 65">
              <a:extLst>
                <a:ext uri="{FF2B5EF4-FFF2-40B4-BE49-F238E27FC236}">
                  <a16:creationId xmlns:a16="http://schemas.microsoft.com/office/drawing/2014/main" id="{CB226E23-F00B-0646-9A38-D17B89047ADA}"/>
                </a:ext>
              </a:extLst>
            </p:cNvPr>
            <p:cNvSpPr/>
            <p:nvPr/>
          </p:nvSpPr>
          <p:spPr>
            <a:xfrm rot="21327330">
              <a:off x="2212230" y="1940840"/>
              <a:ext cx="369233" cy="823137"/>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a:solidFill>
                  <a:prstClr val="white"/>
                </a:solidFill>
                <a:latin typeface="Calibri" panose="020F0502020204030204"/>
              </a:endParaRPr>
            </a:p>
          </p:txBody>
        </p:sp>
        <p:sp>
          <p:nvSpPr>
            <p:cNvPr id="67" name="TextBox 66">
              <a:extLst>
                <a:ext uri="{FF2B5EF4-FFF2-40B4-BE49-F238E27FC236}">
                  <a16:creationId xmlns:a16="http://schemas.microsoft.com/office/drawing/2014/main" id="{21D86D6F-0656-5343-8861-EAD1078C3C84}"/>
                </a:ext>
              </a:extLst>
            </p:cNvPr>
            <p:cNvSpPr txBox="1"/>
            <p:nvPr/>
          </p:nvSpPr>
          <p:spPr>
            <a:xfrm>
              <a:off x="3152099" y="816910"/>
              <a:ext cx="539457" cy="764468"/>
            </a:xfrm>
            <a:prstGeom prst="rect">
              <a:avLst/>
            </a:prstGeom>
            <a:noFill/>
          </p:spPr>
          <p:txBody>
            <a:bodyPr wrap="none" rtlCol="0">
              <a:spAutoFit/>
            </a:bodyPr>
            <a:lstStyle/>
            <a:p>
              <a:pPr defTabSz="914400" hangingPunct="1">
                <a:defRPr/>
              </a:pPr>
              <a:r>
                <a:rPr lang="en-US" sz="8000" dirty="0">
                  <a:solidFill>
                    <a:prstClr val="black"/>
                  </a:solidFill>
                  <a:latin typeface="Calibri"/>
                </a:rPr>
                <a:t>…</a:t>
              </a:r>
            </a:p>
          </p:txBody>
        </p:sp>
        <p:sp>
          <p:nvSpPr>
            <p:cNvPr id="68" name="Down Arrow 67">
              <a:extLst>
                <a:ext uri="{FF2B5EF4-FFF2-40B4-BE49-F238E27FC236}">
                  <a16:creationId xmlns:a16="http://schemas.microsoft.com/office/drawing/2014/main" id="{3AF809E1-780C-104B-8644-825374822379}"/>
                </a:ext>
              </a:extLst>
            </p:cNvPr>
            <p:cNvSpPr/>
            <p:nvPr/>
          </p:nvSpPr>
          <p:spPr>
            <a:xfrm rot="2410149">
              <a:off x="3629843" y="1851285"/>
              <a:ext cx="369233" cy="978408"/>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a:solidFill>
                  <a:prstClr val="white"/>
                </a:solidFill>
                <a:latin typeface="Calibri" panose="020F0502020204030204"/>
              </a:endParaRPr>
            </a:p>
          </p:txBody>
        </p:sp>
        <p:sp>
          <p:nvSpPr>
            <p:cNvPr id="69" name="Down Arrow 68">
              <a:extLst>
                <a:ext uri="{FF2B5EF4-FFF2-40B4-BE49-F238E27FC236}">
                  <a16:creationId xmlns:a16="http://schemas.microsoft.com/office/drawing/2014/main" id="{574D5EBD-656A-844B-BB6B-705345FBEFB9}"/>
                </a:ext>
              </a:extLst>
            </p:cNvPr>
            <p:cNvSpPr/>
            <p:nvPr/>
          </p:nvSpPr>
          <p:spPr>
            <a:xfrm>
              <a:off x="2150137" y="3857691"/>
              <a:ext cx="1157551" cy="823137"/>
            </a:xfrm>
            <a:prstGeom prst="downArrow">
              <a:avLst>
                <a:gd name="adj1" fmla="val 50000"/>
                <a:gd name="adj2" fmla="val 23801"/>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a:solidFill>
                  <a:prstClr val="white"/>
                </a:solidFill>
                <a:latin typeface="Calibri" panose="020F0502020204030204"/>
              </a:endParaRPr>
            </a:p>
          </p:txBody>
        </p:sp>
        <p:sp>
          <p:nvSpPr>
            <p:cNvPr id="70" name="TextBox 69">
              <a:extLst>
                <a:ext uri="{FF2B5EF4-FFF2-40B4-BE49-F238E27FC236}">
                  <a16:creationId xmlns:a16="http://schemas.microsoft.com/office/drawing/2014/main" id="{1E852E44-AE15-B349-B27C-CAB965CAE19A}"/>
                </a:ext>
              </a:extLst>
            </p:cNvPr>
            <p:cNvSpPr txBox="1"/>
            <p:nvPr/>
          </p:nvSpPr>
          <p:spPr>
            <a:xfrm>
              <a:off x="2560378" y="1889029"/>
              <a:ext cx="1200710" cy="622241"/>
            </a:xfrm>
            <a:prstGeom prst="rect">
              <a:avLst/>
            </a:prstGeom>
            <a:noFill/>
          </p:spPr>
          <p:txBody>
            <a:bodyPr wrap="none" rtlCol="0">
              <a:spAutoFit/>
            </a:bodyPr>
            <a:lstStyle/>
            <a:p>
              <a:pPr defTabSz="914400" hangingPunct="1">
                <a:defRPr/>
              </a:pPr>
              <a:r>
                <a:rPr lang="en-US" sz="3200" dirty="0">
                  <a:solidFill>
                    <a:prstClr val="black"/>
                  </a:solidFill>
                  <a:latin typeface="Calibri"/>
                </a:rPr>
                <a:t>Snapshots </a:t>
              </a:r>
            </a:p>
            <a:p>
              <a:pPr defTabSz="914400" hangingPunct="1">
                <a:defRPr/>
              </a:pPr>
              <a:r>
                <a:rPr lang="en-US" sz="3200" dirty="0">
                  <a:solidFill>
                    <a:prstClr val="black"/>
                  </a:solidFill>
                  <a:latin typeface="Calibri"/>
                </a:rPr>
                <a:t>and WALs</a:t>
              </a:r>
            </a:p>
          </p:txBody>
        </p:sp>
      </p:grpSp>
    </p:spTree>
    <p:extLst>
      <p:ext uri="{BB962C8B-B14F-4D97-AF65-F5344CB8AC3E}">
        <p14:creationId xmlns:p14="http://schemas.microsoft.com/office/powerpoint/2010/main" val="26141386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up)">
                                      <p:cBhvr>
                                        <p:cTn id="13" dur="10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Upgrade Backup Pipeline</a:t>
            </a:r>
            <a:endParaRPr dirty="0">
              <a:solidFill>
                <a:srgbClr val="DC1313"/>
              </a:solidFill>
              <a:sym typeface="+mn-ea"/>
            </a:endParaRPr>
          </a:p>
        </p:txBody>
      </p:sp>
      <p:grpSp>
        <p:nvGrpSpPr>
          <p:cNvPr id="114" name="Group 113">
            <a:extLst>
              <a:ext uri="{FF2B5EF4-FFF2-40B4-BE49-F238E27FC236}">
                <a16:creationId xmlns:a16="http://schemas.microsoft.com/office/drawing/2014/main" id="{7F04E1EE-DCC2-BB48-94DC-548ED2AA0E1E}"/>
              </a:ext>
            </a:extLst>
          </p:cNvPr>
          <p:cNvGrpSpPr/>
          <p:nvPr/>
        </p:nvGrpSpPr>
        <p:grpSpPr>
          <a:xfrm>
            <a:off x="2304616" y="2724173"/>
            <a:ext cx="6966974" cy="8652664"/>
            <a:chOff x="697566" y="816910"/>
            <a:chExt cx="4207809" cy="4998103"/>
          </a:xfrm>
        </p:grpSpPr>
        <p:sp>
          <p:nvSpPr>
            <p:cNvPr id="115" name="Can 114">
              <a:extLst>
                <a:ext uri="{FF2B5EF4-FFF2-40B4-BE49-F238E27FC236}">
                  <a16:creationId xmlns:a16="http://schemas.microsoft.com/office/drawing/2014/main" id="{24A96A13-ADB5-844F-B58E-AD4D0A8B7059}"/>
                </a:ext>
              </a:extLst>
            </p:cNvPr>
            <p:cNvSpPr/>
            <p:nvPr/>
          </p:nvSpPr>
          <p:spPr>
            <a:xfrm>
              <a:off x="697566" y="816910"/>
              <a:ext cx="1045509" cy="1021976"/>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r>
                <a:rPr lang="en-US" sz="3200" dirty="0">
                  <a:solidFill>
                    <a:schemeClr val="tx1">
                      <a:lumMod val="75000"/>
                    </a:schemeClr>
                  </a:solidFill>
                  <a:cs typeface="Times New Roman" panose="02020603050405020304" pitchFamily="18" charset="0"/>
                </a:rPr>
                <a:t>Hbase cluster</a:t>
              </a:r>
            </a:p>
          </p:txBody>
        </p:sp>
        <p:sp>
          <p:nvSpPr>
            <p:cNvPr id="116" name="Rectangle 115">
              <a:extLst>
                <a:ext uri="{FF2B5EF4-FFF2-40B4-BE49-F238E27FC236}">
                  <a16:creationId xmlns:a16="http://schemas.microsoft.com/office/drawing/2014/main" id="{E74A4DAF-63CA-B14F-9FD4-DEFE46D4B44E}"/>
                </a:ext>
              </a:extLst>
            </p:cNvPr>
            <p:cNvSpPr/>
            <p:nvPr/>
          </p:nvSpPr>
          <p:spPr>
            <a:xfrm>
              <a:off x="1785938" y="2828925"/>
              <a:ext cx="1885950" cy="914400"/>
            </a:xfrm>
            <a:prstGeom prst="rect">
              <a:avLst/>
            </a:prstGeom>
            <a:solidFill>
              <a:srgbClr val="70AD47">
                <a:lumMod val="60000"/>
                <a:lumOff val="40000"/>
              </a:srgbClr>
            </a:solidFill>
            <a:ln w="31750" cap="flat" cmpd="sng" algn="ctr">
              <a:solidFill>
                <a:srgbClr val="4472C4">
                  <a:shade val="50000"/>
                </a:srgbClr>
              </a:solidFill>
              <a:prstDash val="solid"/>
              <a:miter lim="800000"/>
            </a:ln>
            <a:effectLst/>
          </p:spPr>
          <p:txBody>
            <a:bodyPr rtlCol="0" anchor="ctr"/>
            <a:lstStyle/>
            <a:p>
              <a:pPr algn="ctr" defTabSz="914400" hangingPunct="1">
                <a:defRPr/>
              </a:pPr>
              <a:r>
                <a:rPr lang="en-US" sz="3200" dirty="0">
                  <a:solidFill>
                    <a:schemeClr val="tx1">
                      <a:lumMod val="75000"/>
                    </a:schemeClr>
                  </a:solidFill>
                </a:rPr>
                <a:t>HDFS backup cluster</a:t>
              </a:r>
            </a:p>
          </p:txBody>
        </p:sp>
        <p:sp>
          <p:nvSpPr>
            <p:cNvPr id="117" name="Cloud 116">
              <a:extLst>
                <a:ext uri="{FF2B5EF4-FFF2-40B4-BE49-F238E27FC236}">
                  <a16:creationId xmlns:a16="http://schemas.microsoft.com/office/drawing/2014/main" id="{9E0FD6BB-E604-E546-8D84-A17E8A0ACDE9}"/>
                </a:ext>
              </a:extLst>
            </p:cNvPr>
            <p:cNvSpPr/>
            <p:nvPr/>
          </p:nvSpPr>
          <p:spPr>
            <a:xfrm>
              <a:off x="1385888" y="4686301"/>
              <a:ext cx="2686050" cy="1128712"/>
            </a:xfrm>
            <a:prstGeom prst="cloud">
              <a:avLst/>
            </a:prstGeom>
            <a:gradFill flip="none" rotWithShape="1">
              <a:gsLst>
                <a:gs pos="0">
                  <a:srgbClr val="4472C4">
                    <a:lumMod val="0"/>
                    <a:lumOff val="100000"/>
                  </a:srgbClr>
                </a:gs>
                <a:gs pos="35000">
                  <a:srgbClr val="4472C4">
                    <a:lumMod val="0"/>
                    <a:lumOff val="100000"/>
                  </a:srgbClr>
                </a:gs>
                <a:gs pos="100000">
                  <a:srgbClr val="4472C4">
                    <a:lumMod val="100000"/>
                  </a:srgbClr>
                </a:gs>
              </a:gsLst>
              <a:path path="circle">
                <a:fillToRect l="50000" t="-80000" r="50000" b="180000"/>
              </a:path>
              <a:tileRect/>
            </a:gradFill>
            <a:ln w="12700" cap="flat" cmpd="sng" algn="ctr">
              <a:solidFill>
                <a:srgbClr val="4472C4">
                  <a:shade val="50000"/>
                </a:srgbClr>
              </a:solidFill>
              <a:prstDash val="solid"/>
              <a:miter lim="800000"/>
            </a:ln>
            <a:effectLst/>
          </p:spPr>
          <p:txBody>
            <a:bodyPr rtlCol="0" anchor="ctr"/>
            <a:lstStyle/>
            <a:p>
              <a:pPr algn="ctr" defTabSz="914400" hangingPunct="1">
                <a:defRPr/>
              </a:pPr>
              <a:r>
                <a:rPr lang="en-US" sz="3200" dirty="0">
                  <a:solidFill>
                    <a:schemeClr val="tx1">
                      <a:lumMod val="75000"/>
                    </a:schemeClr>
                  </a:solidFill>
                </a:rPr>
                <a:t>AWS S3</a:t>
              </a:r>
            </a:p>
          </p:txBody>
        </p:sp>
        <p:sp>
          <p:nvSpPr>
            <p:cNvPr id="118" name="Can 117">
              <a:extLst>
                <a:ext uri="{FF2B5EF4-FFF2-40B4-BE49-F238E27FC236}">
                  <a16:creationId xmlns:a16="http://schemas.microsoft.com/office/drawing/2014/main" id="{868F3010-1E71-9E41-B9B3-DCDD40F75AF2}"/>
                </a:ext>
              </a:extLst>
            </p:cNvPr>
            <p:cNvSpPr/>
            <p:nvPr/>
          </p:nvSpPr>
          <p:spPr>
            <a:xfrm>
              <a:off x="3859866" y="816910"/>
              <a:ext cx="1045509" cy="1021976"/>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r>
                <a:rPr lang="en-US" sz="3200" dirty="0">
                  <a:solidFill>
                    <a:schemeClr val="tx1">
                      <a:lumMod val="75000"/>
                    </a:schemeClr>
                  </a:solidFill>
                  <a:cs typeface="Times New Roman" panose="02020603050405020304" pitchFamily="18" charset="0"/>
                </a:rPr>
                <a:t>Hbase cluster</a:t>
              </a:r>
            </a:p>
          </p:txBody>
        </p:sp>
        <p:sp>
          <p:nvSpPr>
            <p:cNvPr id="119" name="Can 118">
              <a:extLst>
                <a:ext uri="{FF2B5EF4-FFF2-40B4-BE49-F238E27FC236}">
                  <a16:creationId xmlns:a16="http://schemas.microsoft.com/office/drawing/2014/main" id="{A5C6C7BB-0AA5-6E43-BE41-2A84B007136F}"/>
                </a:ext>
              </a:extLst>
            </p:cNvPr>
            <p:cNvSpPr/>
            <p:nvPr/>
          </p:nvSpPr>
          <p:spPr>
            <a:xfrm>
              <a:off x="2047875" y="830078"/>
              <a:ext cx="1045509" cy="1021976"/>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r>
                <a:rPr lang="en-US" sz="3200" dirty="0">
                  <a:solidFill>
                    <a:schemeClr val="tx1">
                      <a:lumMod val="75000"/>
                    </a:schemeClr>
                  </a:solidFill>
                  <a:cs typeface="Times New Roman" panose="02020603050405020304" pitchFamily="18" charset="0"/>
                </a:rPr>
                <a:t>Hbase cluster</a:t>
              </a:r>
            </a:p>
          </p:txBody>
        </p:sp>
        <p:sp>
          <p:nvSpPr>
            <p:cNvPr id="120" name="Down Arrow 119">
              <a:extLst>
                <a:ext uri="{FF2B5EF4-FFF2-40B4-BE49-F238E27FC236}">
                  <a16:creationId xmlns:a16="http://schemas.microsoft.com/office/drawing/2014/main" id="{0686A949-3A84-4E4D-A44A-B5FB99D8E783}"/>
                </a:ext>
              </a:extLst>
            </p:cNvPr>
            <p:cNvSpPr/>
            <p:nvPr/>
          </p:nvSpPr>
          <p:spPr>
            <a:xfrm rot="19737981">
              <a:off x="1394147" y="1881800"/>
              <a:ext cx="369233" cy="978408"/>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dirty="0">
                <a:solidFill>
                  <a:schemeClr val="tx1">
                    <a:lumMod val="75000"/>
                  </a:schemeClr>
                </a:solidFill>
              </a:endParaRPr>
            </a:p>
          </p:txBody>
        </p:sp>
        <p:sp>
          <p:nvSpPr>
            <p:cNvPr id="121" name="Down Arrow 120">
              <a:extLst>
                <a:ext uri="{FF2B5EF4-FFF2-40B4-BE49-F238E27FC236}">
                  <a16:creationId xmlns:a16="http://schemas.microsoft.com/office/drawing/2014/main" id="{48FB4742-BF7F-8C45-A855-D8E6EC749355}"/>
                </a:ext>
              </a:extLst>
            </p:cNvPr>
            <p:cNvSpPr/>
            <p:nvPr/>
          </p:nvSpPr>
          <p:spPr>
            <a:xfrm rot="21327330">
              <a:off x="2212230" y="1940840"/>
              <a:ext cx="369233" cy="823137"/>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a:solidFill>
                  <a:schemeClr val="tx1">
                    <a:lumMod val="75000"/>
                  </a:schemeClr>
                </a:solidFill>
              </a:endParaRPr>
            </a:p>
          </p:txBody>
        </p:sp>
        <p:sp>
          <p:nvSpPr>
            <p:cNvPr id="122" name="TextBox 121">
              <a:extLst>
                <a:ext uri="{FF2B5EF4-FFF2-40B4-BE49-F238E27FC236}">
                  <a16:creationId xmlns:a16="http://schemas.microsoft.com/office/drawing/2014/main" id="{8F513F08-2A74-7343-A448-BC3399012598}"/>
                </a:ext>
              </a:extLst>
            </p:cNvPr>
            <p:cNvSpPr txBox="1"/>
            <p:nvPr/>
          </p:nvSpPr>
          <p:spPr>
            <a:xfrm>
              <a:off x="3152099" y="816910"/>
              <a:ext cx="731153" cy="764468"/>
            </a:xfrm>
            <a:prstGeom prst="rect">
              <a:avLst/>
            </a:prstGeom>
            <a:noFill/>
          </p:spPr>
          <p:txBody>
            <a:bodyPr wrap="none" rtlCol="0">
              <a:spAutoFit/>
            </a:bodyPr>
            <a:lstStyle/>
            <a:p>
              <a:pPr defTabSz="914400" hangingPunct="1">
                <a:defRPr/>
              </a:pPr>
              <a:r>
                <a:rPr lang="en-US" sz="8000" dirty="0">
                  <a:solidFill>
                    <a:schemeClr val="tx1">
                      <a:lumMod val="75000"/>
                    </a:schemeClr>
                  </a:solidFill>
                </a:rPr>
                <a:t>…</a:t>
              </a:r>
            </a:p>
          </p:txBody>
        </p:sp>
        <p:sp>
          <p:nvSpPr>
            <p:cNvPr id="123" name="Down Arrow 122">
              <a:extLst>
                <a:ext uri="{FF2B5EF4-FFF2-40B4-BE49-F238E27FC236}">
                  <a16:creationId xmlns:a16="http://schemas.microsoft.com/office/drawing/2014/main" id="{9E21BB7C-652F-7941-A716-15B1D121E450}"/>
                </a:ext>
              </a:extLst>
            </p:cNvPr>
            <p:cNvSpPr/>
            <p:nvPr/>
          </p:nvSpPr>
          <p:spPr>
            <a:xfrm rot="2410149">
              <a:off x="3629843" y="1851285"/>
              <a:ext cx="369233" cy="978408"/>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a:solidFill>
                  <a:schemeClr val="tx1">
                    <a:lumMod val="75000"/>
                  </a:schemeClr>
                </a:solidFill>
              </a:endParaRPr>
            </a:p>
          </p:txBody>
        </p:sp>
        <p:sp>
          <p:nvSpPr>
            <p:cNvPr id="124" name="Down Arrow 123">
              <a:extLst>
                <a:ext uri="{FF2B5EF4-FFF2-40B4-BE49-F238E27FC236}">
                  <a16:creationId xmlns:a16="http://schemas.microsoft.com/office/drawing/2014/main" id="{1909DD5A-A612-A144-9E4C-375A90857389}"/>
                </a:ext>
              </a:extLst>
            </p:cNvPr>
            <p:cNvSpPr/>
            <p:nvPr/>
          </p:nvSpPr>
          <p:spPr>
            <a:xfrm>
              <a:off x="2150137" y="3857691"/>
              <a:ext cx="1157551" cy="823137"/>
            </a:xfrm>
            <a:prstGeom prst="downArrow">
              <a:avLst>
                <a:gd name="adj1" fmla="val 50000"/>
                <a:gd name="adj2" fmla="val 23801"/>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1">
                <a:defRPr/>
              </a:pPr>
              <a:endParaRPr lang="en-US" sz="3200">
                <a:solidFill>
                  <a:schemeClr val="tx1">
                    <a:lumMod val="75000"/>
                  </a:schemeClr>
                </a:solidFill>
              </a:endParaRPr>
            </a:p>
          </p:txBody>
        </p:sp>
        <p:sp>
          <p:nvSpPr>
            <p:cNvPr id="125" name="TextBox 124">
              <a:extLst>
                <a:ext uri="{FF2B5EF4-FFF2-40B4-BE49-F238E27FC236}">
                  <a16:creationId xmlns:a16="http://schemas.microsoft.com/office/drawing/2014/main" id="{51EACCAE-39A1-A341-8142-C603E13FB873}"/>
                </a:ext>
              </a:extLst>
            </p:cNvPr>
            <p:cNvSpPr txBox="1"/>
            <p:nvPr/>
          </p:nvSpPr>
          <p:spPr>
            <a:xfrm>
              <a:off x="2560378" y="1889029"/>
              <a:ext cx="1422417" cy="622241"/>
            </a:xfrm>
            <a:prstGeom prst="rect">
              <a:avLst/>
            </a:prstGeom>
            <a:noFill/>
          </p:spPr>
          <p:txBody>
            <a:bodyPr wrap="none" rtlCol="0">
              <a:spAutoFit/>
            </a:bodyPr>
            <a:lstStyle/>
            <a:p>
              <a:pPr defTabSz="914400" hangingPunct="1">
                <a:defRPr/>
              </a:pPr>
              <a:r>
                <a:rPr lang="en-US" sz="3200" dirty="0">
                  <a:solidFill>
                    <a:schemeClr val="tx1">
                      <a:lumMod val="75000"/>
                    </a:schemeClr>
                  </a:solidFill>
                </a:rPr>
                <a:t>Snapshots </a:t>
              </a:r>
            </a:p>
            <a:p>
              <a:pPr defTabSz="914400" hangingPunct="1">
                <a:defRPr/>
              </a:pPr>
              <a:r>
                <a:rPr lang="en-US" sz="3200" dirty="0">
                  <a:solidFill>
                    <a:schemeClr val="tx1">
                      <a:lumMod val="75000"/>
                    </a:schemeClr>
                  </a:solidFill>
                </a:rPr>
                <a:t>and WALs</a:t>
              </a:r>
            </a:p>
          </p:txBody>
        </p:sp>
      </p:grpSp>
      <p:sp>
        <p:nvSpPr>
          <p:cNvPr id="126" name="Oval 125">
            <a:extLst>
              <a:ext uri="{FF2B5EF4-FFF2-40B4-BE49-F238E27FC236}">
                <a16:creationId xmlns:a16="http://schemas.microsoft.com/office/drawing/2014/main" id="{14DAF46E-0C6D-C947-9594-C97B07841E43}"/>
              </a:ext>
            </a:extLst>
          </p:cNvPr>
          <p:cNvSpPr/>
          <p:nvPr/>
        </p:nvSpPr>
        <p:spPr>
          <a:xfrm>
            <a:off x="17923574" y="6929954"/>
            <a:ext cx="4553654" cy="2024129"/>
          </a:xfrm>
          <a:prstGeom prst="ellipse">
            <a:avLst/>
          </a:prstGeom>
          <a:noFill/>
          <a:ln w="53975">
            <a:solidFill>
              <a:srgbClr val="00B05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6600" b="1" spc="-90">
              <a:solidFill>
                <a:schemeClr val="tx1">
                  <a:lumMod val="75000"/>
                </a:schemeClr>
              </a:solidFill>
              <a:cs typeface="Haas Grot Disp Pinterest"/>
            </a:endParaRPr>
          </a:p>
        </p:txBody>
      </p:sp>
      <p:grpSp>
        <p:nvGrpSpPr>
          <p:cNvPr id="4" name="Group 3">
            <a:extLst>
              <a:ext uri="{FF2B5EF4-FFF2-40B4-BE49-F238E27FC236}">
                <a16:creationId xmlns:a16="http://schemas.microsoft.com/office/drawing/2014/main" id="{C41BFE25-8B81-1D49-86A2-FB3E2E6FD508}"/>
              </a:ext>
            </a:extLst>
          </p:cNvPr>
          <p:cNvGrpSpPr/>
          <p:nvPr/>
        </p:nvGrpSpPr>
        <p:grpSpPr>
          <a:xfrm>
            <a:off x="10476877" y="2724173"/>
            <a:ext cx="11485614" cy="10132480"/>
            <a:chOff x="10476877" y="2724173"/>
            <a:chExt cx="11485614" cy="10132480"/>
          </a:xfrm>
        </p:grpSpPr>
        <p:sp>
          <p:nvSpPr>
            <p:cNvPr id="128" name="Notched Right Arrow 127">
              <a:extLst>
                <a:ext uri="{FF2B5EF4-FFF2-40B4-BE49-F238E27FC236}">
                  <a16:creationId xmlns:a16="http://schemas.microsoft.com/office/drawing/2014/main" id="{509E7D6D-DFC8-0E4D-ADEE-E041DA9A5801}"/>
                </a:ext>
              </a:extLst>
            </p:cNvPr>
            <p:cNvSpPr/>
            <p:nvPr/>
          </p:nvSpPr>
          <p:spPr>
            <a:xfrm>
              <a:off x="10476877" y="6127491"/>
              <a:ext cx="2359434" cy="1384170"/>
            </a:xfrm>
            <a:prstGeom prst="notch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tx1">
                    <a:lumMod val="75000"/>
                  </a:schemeClr>
                </a:solidFill>
                <a:effectLst/>
                <a:uLnTx/>
                <a:uFillTx/>
                <a:ea typeface="+mn-ea"/>
                <a:cs typeface="+mn-cs"/>
              </a:endParaRPr>
            </a:p>
          </p:txBody>
        </p:sp>
        <p:sp>
          <p:nvSpPr>
            <p:cNvPr id="130" name="Can 129">
              <a:extLst>
                <a:ext uri="{FF2B5EF4-FFF2-40B4-BE49-F238E27FC236}">
                  <a16:creationId xmlns:a16="http://schemas.microsoft.com/office/drawing/2014/main" id="{978DDAD2-67C6-C042-978F-CC02292BE85F}"/>
                </a:ext>
              </a:extLst>
            </p:cNvPr>
            <p:cNvSpPr/>
            <p:nvPr/>
          </p:nvSpPr>
          <p:spPr>
            <a:xfrm>
              <a:off x="12701111" y="2724173"/>
              <a:ext cx="1711021" cy="1723979"/>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ea typeface="+mn-ea"/>
                  <a:cs typeface="Times New Roman" panose="02020603050405020304" pitchFamily="18" charset="0"/>
                </a:rPr>
                <a:t>Hbase cluster</a:t>
              </a:r>
            </a:p>
          </p:txBody>
        </p:sp>
        <p:sp>
          <p:nvSpPr>
            <p:cNvPr id="131" name="Cloud 130">
              <a:extLst>
                <a:ext uri="{FF2B5EF4-FFF2-40B4-BE49-F238E27FC236}">
                  <a16:creationId xmlns:a16="http://schemas.microsoft.com/office/drawing/2014/main" id="{016FF3BB-7C40-8C42-8757-A1513028B9D6}"/>
                </a:ext>
              </a:extLst>
            </p:cNvPr>
            <p:cNvSpPr/>
            <p:nvPr/>
          </p:nvSpPr>
          <p:spPr>
            <a:xfrm>
              <a:off x="13827580" y="9251482"/>
              <a:ext cx="4395839" cy="1904034"/>
            </a:xfrm>
            <a:prstGeom prst="cloud">
              <a:avLst/>
            </a:prstGeom>
            <a:gradFill flip="none" rotWithShape="1">
              <a:gsLst>
                <a:gs pos="0">
                  <a:srgbClr val="4472C4">
                    <a:lumMod val="0"/>
                    <a:lumOff val="100000"/>
                  </a:srgbClr>
                </a:gs>
                <a:gs pos="35000">
                  <a:srgbClr val="4472C4">
                    <a:lumMod val="0"/>
                    <a:lumOff val="100000"/>
                  </a:srgbClr>
                </a:gs>
                <a:gs pos="100000">
                  <a:srgbClr val="4472C4">
                    <a:lumMod val="100000"/>
                  </a:srgbClr>
                </a:gs>
              </a:gsLst>
              <a:path path="circle">
                <a:fillToRect l="50000" t="-80000" r="50000" b="18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ea typeface="+mn-ea"/>
                  <a:cs typeface="+mn-cs"/>
                </a:rPr>
                <a:t>AWS S3</a:t>
              </a:r>
            </a:p>
          </p:txBody>
        </p:sp>
        <p:sp>
          <p:nvSpPr>
            <p:cNvPr id="132" name="Can 131">
              <a:extLst>
                <a:ext uri="{FF2B5EF4-FFF2-40B4-BE49-F238E27FC236}">
                  <a16:creationId xmlns:a16="http://schemas.microsoft.com/office/drawing/2014/main" id="{0CDBF862-AF17-1F44-B52B-375061EC97EE}"/>
                </a:ext>
              </a:extLst>
            </p:cNvPr>
            <p:cNvSpPr/>
            <p:nvPr/>
          </p:nvSpPr>
          <p:spPr>
            <a:xfrm>
              <a:off x="17876354" y="2724173"/>
              <a:ext cx="1711021" cy="1723979"/>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ea typeface="+mn-ea"/>
                  <a:cs typeface="Times New Roman" panose="02020603050405020304" pitchFamily="18" charset="0"/>
                </a:rPr>
                <a:t>Hbase cluster</a:t>
              </a:r>
            </a:p>
          </p:txBody>
        </p:sp>
        <p:sp>
          <p:nvSpPr>
            <p:cNvPr id="133" name="Can 132">
              <a:extLst>
                <a:ext uri="{FF2B5EF4-FFF2-40B4-BE49-F238E27FC236}">
                  <a16:creationId xmlns:a16="http://schemas.microsoft.com/office/drawing/2014/main" id="{38935D7C-1797-B64E-8EB6-F5392D41F443}"/>
                </a:ext>
              </a:extLst>
            </p:cNvPr>
            <p:cNvSpPr/>
            <p:nvPr/>
          </p:nvSpPr>
          <p:spPr>
            <a:xfrm>
              <a:off x="14910951" y="2746387"/>
              <a:ext cx="1711021" cy="1723979"/>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ea typeface="+mn-ea"/>
                  <a:cs typeface="Times New Roman" panose="02020603050405020304" pitchFamily="18" charset="0"/>
                </a:rPr>
                <a:t>Hbase cluster</a:t>
              </a:r>
            </a:p>
          </p:txBody>
        </p:sp>
        <p:sp>
          <p:nvSpPr>
            <p:cNvPr id="134" name="Down Arrow 133">
              <a:extLst>
                <a:ext uri="{FF2B5EF4-FFF2-40B4-BE49-F238E27FC236}">
                  <a16:creationId xmlns:a16="http://schemas.microsoft.com/office/drawing/2014/main" id="{D7AEFE04-E087-B443-9014-E9C84EC6C30D}"/>
                </a:ext>
              </a:extLst>
            </p:cNvPr>
            <p:cNvSpPr/>
            <p:nvPr/>
          </p:nvSpPr>
          <p:spPr>
            <a:xfrm rot="20781556">
              <a:off x="13866464" y="4494766"/>
              <a:ext cx="604266" cy="4858804"/>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tx1">
                    <a:lumMod val="75000"/>
                  </a:schemeClr>
                </a:solidFill>
                <a:effectLst/>
                <a:uLnTx/>
                <a:uFillTx/>
                <a:ea typeface="+mn-ea"/>
                <a:cs typeface="+mn-cs"/>
              </a:endParaRPr>
            </a:p>
          </p:txBody>
        </p:sp>
        <p:sp>
          <p:nvSpPr>
            <p:cNvPr id="135" name="Down Arrow 134">
              <a:extLst>
                <a:ext uri="{FF2B5EF4-FFF2-40B4-BE49-F238E27FC236}">
                  <a16:creationId xmlns:a16="http://schemas.microsoft.com/office/drawing/2014/main" id="{8B0C18F4-3A16-8140-81AB-F3EA725B6F89}"/>
                </a:ext>
              </a:extLst>
            </p:cNvPr>
            <p:cNvSpPr/>
            <p:nvPr/>
          </p:nvSpPr>
          <p:spPr>
            <a:xfrm rot="21334183">
              <a:off x="15499438" y="4600801"/>
              <a:ext cx="604266" cy="4593246"/>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tx1">
                    <a:lumMod val="75000"/>
                  </a:schemeClr>
                </a:solidFill>
                <a:effectLst/>
                <a:uLnTx/>
                <a:uFillTx/>
                <a:ea typeface="+mn-ea"/>
                <a:cs typeface="+mn-cs"/>
              </a:endParaRPr>
            </a:p>
          </p:txBody>
        </p:sp>
        <p:sp>
          <p:nvSpPr>
            <p:cNvPr id="136" name="TextBox 135">
              <a:extLst>
                <a:ext uri="{FF2B5EF4-FFF2-40B4-BE49-F238E27FC236}">
                  <a16:creationId xmlns:a16="http://schemas.microsoft.com/office/drawing/2014/main" id="{8CD59FCF-0B6F-3B47-BF64-AA249E1E9E98}"/>
                </a:ext>
              </a:extLst>
            </p:cNvPr>
            <p:cNvSpPr txBox="1"/>
            <p:nvPr/>
          </p:nvSpPr>
          <p:spPr>
            <a:xfrm>
              <a:off x="16718062" y="2724173"/>
              <a:ext cx="1210588" cy="132343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schemeClr val="tx1">
                      <a:lumMod val="75000"/>
                    </a:schemeClr>
                  </a:solidFill>
                  <a:effectLst/>
                  <a:uLnTx/>
                  <a:uFillTx/>
                </a:rPr>
                <a:t>…</a:t>
              </a:r>
            </a:p>
          </p:txBody>
        </p:sp>
        <p:sp>
          <p:nvSpPr>
            <p:cNvPr id="137" name="Down Arrow 136">
              <a:extLst>
                <a:ext uri="{FF2B5EF4-FFF2-40B4-BE49-F238E27FC236}">
                  <a16:creationId xmlns:a16="http://schemas.microsoft.com/office/drawing/2014/main" id="{032742D4-6324-1C47-A94E-93496081E80E}"/>
                </a:ext>
              </a:extLst>
            </p:cNvPr>
            <p:cNvSpPr/>
            <p:nvPr/>
          </p:nvSpPr>
          <p:spPr>
            <a:xfrm rot="976840">
              <a:off x="17536380" y="4501442"/>
              <a:ext cx="604266" cy="4710859"/>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tx1">
                    <a:lumMod val="75000"/>
                  </a:schemeClr>
                </a:solidFill>
                <a:effectLst/>
                <a:uLnTx/>
                <a:uFillTx/>
                <a:ea typeface="+mn-ea"/>
                <a:cs typeface="+mn-cs"/>
              </a:endParaRPr>
            </a:p>
          </p:txBody>
        </p:sp>
        <p:sp>
          <p:nvSpPr>
            <p:cNvPr id="138" name="TextBox 137">
              <a:extLst>
                <a:ext uri="{FF2B5EF4-FFF2-40B4-BE49-F238E27FC236}">
                  <a16:creationId xmlns:a16="http://schemas.microsoft.com/office/drawing/2014/main" id="{51FC7272-877F-FA42-AD16-65A19E26FFD9}"/>
                </a:ext>
              </a:extLst>
            </p:cNvPr>
            <p:cNvSpPr txBox="1"/>
            <p:nvPr/>
          </p:nvSpPr>
          <p:spPr>
            <a:xfrm>
              <a:off x="15973050" y="4785767"/>
              <a:ext cx="2355133" cy="10772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rPr>
                <a:t>Snapshots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rPr>
                <a:t>and WALs</a:t>
              </a:r>
            </a:p>
          </p:txBody>
        </p:sp>
        <p:sp>
          <p:nvSpPr>
            <p:cNvPr id="139" name="Rounded Rectangle 138">
              <a:extLst>
                <a:ext uri="{FF2B5EF4-FFF2-40B4-BE49-F238E27FC236}">
                  <a16:creationId xmlns:a16="http://schemas.microsoft.com/office/drawing/2014/main" id="{C38D32F1-FE2D-9643-933E-AF18B33785BE}"/>
                </a:ext>
              </a:extLst>
            </p:cNvPr>
            <p:cNvSpPr/>
            <p:nvPr/>
          </p:nvSpPr>
          <p:spPr>
            <a:xfrm>
              <a:off x="19158518" y="7511661"/>
              <a:ext cx="2255455" cy="833130"/>
            </a:xfrm>
            <a:prstGeom prst="roundRect">
              <a:avLst/>
            </a:prstGeom>
            <a:solidFill>
              <a:srgbClr val="FFC000">
                <a:lumMod val="40000"/>
                <a:lumOff val="60000"/>
              </a:srgbClr>
            </a:solidFill>
            <a:ln w="317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ea typeface="+mn-ea"/>
                  <a:cs typeface="+mn-cs"/>
                </a:rPr>
                <a:t>PinDedup</a:t>
              </a:r>
            </a:p>
          </p:txBody>
        </p:sp>
        <p:cxnSp>
          <p:nvCxnSpPr>
            <p:cNvPr id="140" name="Curved Connector 139">
              <a:extLst>
                <a:ext uri="{FF2B5EF4-FFF2-40B4-BE49-F238E27FC236}">
                  <a16:creationId xmlns:a16="http://schemas.microsoft.com/office/drawing/2014/main" id="{73484D38-318F-BA46-B6FC-4DF2BC389D4B}"/>
                </a:ext>
              </a:extLst>
            </p:cNvPr>
            <p:cNvCxnSpPr>
              <a:cxnSpLocks/>
              <a:stCxn id="139" idx="2"/>
              <a:endCxn id="131" idx="0"/>
            </p:cNvCxnSpPr>
            <p:nvPr/>
          </p:nvCxnSpPr>
          <p:spPr>
            <a:xfrm rot="5400000">
              <a:off x="18323647" y="8240900"/>
              <a:ext cx="1858707" cy="2066490"/>
            </a:xfrm>
            <a:prstGeom prst="curvedConnector2">
              <a:avLst/>
            </a:prstGeom>
            <a:noFill/>
            <a:ln w="69850" cap="flat" cmpd="sng" algn="ctr">
              <a:solidFill>
                <a:srgbClr val="4472C4"/>
              </a:solidFill>
              <a:prstDash val="solid"/>
              <a:miter lim="800000"/>
              <a:tailEnd type="triangle"/>
            </a:ln>
            <a:effectLst/>
          </p:spPr>
        </p:cxnSp>
        <p:sp>
          <p:nvSpPr>
            <p:cNvPr id="141" name="TextBox 140">
              <a:extLst>
                <a:ext uri="{FF2B5EF4-FFF2-40B4-BE49-F238E27FC236}">
                  <a16:creationId xmlns:a16="http://schemas.microsoft.com/office/drawing/2014/main" id="{13CF4F5D-C0BB-9A4B-8A80-D5285DB84308}"/>
                </a:ext>
              </a:extLst>
            </p:cNvPr>
            <p:cNvSpPr txBox="1"/>
            <p:nvPr/>
          </p:nvSpPr>
          <p:spPr>
            <a:xfrm>
              <a:off x="19158518" y="9482441"/>
              <a:ext cx="2803973" cy="107721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rPr>
                <a:t>Offline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1">
                      <a:lumMod val="75000"/>
                    </a:schemeClr>
                  </a:solidFill>
                  <a:effectLst/>
                  <a:uLnTx/>
                  <a:uFillTx/>
                </a:rPr>
                <a:t>deduplication</a:t>
              </a:r>
            </a:p>
          </p:txBody>
        </p:sp>
        <p:sp>
          <p:nvSpPr>
            <p:cNvPr id="142" name="TextBox 141">
              <a:extLst>
                <a:ext uri="{FF2B5EF4-FFF2-40B4-BE49-F238E27FC236}">
                  <a16:creationId xmlns:a16="http://schemas.microsoft.com/office/drawing/2014/main" id="{C8C78A0D-81E9-2F48-A435-FA8C711AF65A}"/>
                </a:ext>
              </a:extLst>
            </p:cNvPr>
            <p:cNvSpPr txBox="1"/>
            <p:nvPr/>
          </p:nvSpPr>
          <p:spPr>
            <a:xfrm>
              <a:off x="14263923" y="11832077"/>
              <a:ext cx="4046621" cy="1024576"/>
            </a:xfrm>
            <a:prstGeom prst="rect">
              <a:avLst/>
            </a:prstGeom>
            <a:noFill/>
          </p:spPr>
          <p:txBody>
            <a:bodyPr wrap="none" rtlCol="0">
              <a:spAutoFit/>
            </a:bodyPr>
            <a:lstStyle/>
            <a:p>
              <a:pPr>
                <a:lnSpc>
                  <a:spcPct val="90000"/>
                </a:lnSpc>
              </a:pPr>
              <a:r>
                <a:rPr lang="en-US" sz="6600" spc="-90" dirty="0">
                  <a:solidFill>
                    <a:schemeClr val="tx1">
                      <a:lumMod val="75000"/>
                    </a:schemeClr>
                  </a:solidFill>
                  <a:cs typeface="Haas Grot Disp Pinterest"/>
                </a:rPr>
                <a:t>HBase 1.2</a:t>
              </a:r>
            </a:p>
          </p:txBody>
        </p:sp>
      </p:grpSp>
      <p:sp>
        <p:nvSpPr>
          <p:cNvPr id="143" name="Oval 142">
            <a:extLst>
              <a:ext uri="{FF2B5EF4-FFF2-40B4-BE49-F238E27FC236}">
                <a16:creationId xmlns:a16="http://schemas.microsoft.com/office/drawing/2014/main" id="{5453B14F-9AD7-4A43-9230-A65C309E4C9E}"/>
              </a:ext>
            </a:extLst>
          </p:cNvPr>
          <p:cNvSpPr/>
          <p:nvPr/>
        </p:nvSpPr>
        <p:spPr>
          <a:xfrm>
            <a:off x="3256791" y="5840712"/>
            <a:ext cx="4822352" cy="2421831"/>
          </a:xfrm>
          <a:prstGeom prst="ellipse">
            <a:avLst/>
          </a:prstGeom>
          <a:noFill/>
          <a:ln w="53975">
            <a:solidFill>
              <a:srgbClr val="C8250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500" b="1" spc="-90">
              <a:solidFill>
                <a:schemeClr val="tx1">
                  <a:lumMod val="75000"/>
                </a:schemeClr>
              </a:solidFill>
              <a:cs typeface="Haas Grot Disp Pinterest"/>
            </a:endParaRPr>
          </a:p>
        </p:txBody>
      </p:sp>
      <p:sp>
        <p:nvSpPr>
          <p:cNvPr id="144" name="TextBox 143">
            <a:extLst>
              <a:ext uri="{FF2B5EF4-FFF2-40B4-BE49-F238E27FC236}">
                <a16:creationId xmlns:a16="http://schemas.microsoft.com/office/drawing/2014/main" id="{A86C8152-8E70-7D40-8ED3-3CAF6900D50F}"/>
              </a:ext>
            </a:extLst>
          </p:cNvPr>
          <p:cNvSpPr txBox="1"/>
          <p:nvPr/>
        </p:nvSpPr>
        <p:spPr>
          <a:xfrm>
            <a:off x="3363468" y="11832076"/>
            <a:ext cx="4706738" cy="1024576"/>
          </a:xfrm>
          <a:prstGeom prst="rect">
            <a:avLst/>
          </a:prstGeom>
          <a:noFill/>
        </p:spPr>
        <p:txBody>
          <a:bodyPr wrap="none" rtlCol="0">
            <a:spAutoFit/>
          </a:bodyPr>
          <a:lstStyle/>
          <a:p>
            <a:pPr>
              <a:lnSpc>
                <a:spcPct val="90000"/>
              </a:lnSpc>
            </a:pPr>
            <a:r>
              <a:rPr lang="en-US" sz="6600" spc="-90" dirty="0">
                <a:solidFill>
                  <a:schemeClr val="tx1">
                    <a:lumMod val="75000"/>
                  </a:schemeClr>
                </a:solidFill>
                <a:cs typeface="Haas Grot Disp Pinterest"/>
              </a:rPr>
              <a:t>HBase 0.94</a:t>
            </a:r>
          </a:p>
        </p:txBody>
      </p:sp>
    </p:spTree>
    <p:extLst>
      <p:ext uri="{BB962C8B-B14F-4D97-AF65-F5344CB8AC3E}">
        <p14:creationId xmlns:p14="http://schemas.microsoft.com/office/powerpoint/2010/main" val="15624251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dissolv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dissolve">
                                      <p:cBhvr>
                                        <p:cTn id="17" dur="50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left)">
                                      <p:cBhvr>
                                        <p:cTn id="2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animBg="1"/>
      <p:bldP spid="1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Challenge and Approach</a:t>
            </a:r>
            <a:endParaRPr dirty="0">
              <a:solidFill>
                <a:srgbClr val="DC1313"/>
              </a:solidFill>
              <a:sym typeface="+mn-ea"/>
            </a:endParaRPr>
          </a:p>
        </p:txBody>
      </p:sp>
      <p:grpSp>
        <p:nvGrpSpPr>
          <p:cNvPr id="4" name="Group 3">
            <a:extLst>
              <a:ext uri="{FF2B5EF4-FFF2-40B4-BE49-F238E27FC236}">
                <a16:creationId xmlns:a16="http://schemas.microsoft.com/office/drawing/2014/main" id="{CBEA339F-C890-C849-98C1-5939786FCB0E}"/>
              </a:ext>
            </a:extLst>
          </p:cNvPr>
          <p:cNvGrpSpPr/>
          <p:nvPr/>
        </p:nvGrpSpPr>
        <p:grpSpPr>
          <a:xfrm>
            <a:off x="2562924" y="2969928"/>
            <a:ext cx="13880845" cy="2190399"/>
            <a:chOff x="2562924" y="2969928"/>
            <a:chExt cx="13880845" cy="2190399"/>
          </a:xfrm>
        </p:grpSpPr>
        <p:sp>
          <p:nvSpPr>
            <p:cNvPr id="9" name="Shape 233">
              <a:extLst>
                <a:ext uri="{FF2B5EF4-FFF2-40B4-BE49-F238E27FC236}">
                  <a16:creationId xmlns:a16="http://schemas.microsoft.com/office/drawing/2014/main" id="{099F65B0-3798-4D40-B67D-685BBCC52B0E}"/>
                </a:ext>
              </a:extLst>
            </p:cNvPr>
            <p:cNvSpPr/>
            <p:nvPr/>
          </p:nvSpPr>
          <p:spPr>
            <a:xfrm>
              <a:off x="2562924" y="299714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10" name="Shape 234">
              <a:extLst>
                <a:ext uri="{FF2B5EF4-FFF2-40B4-BE49-F238E27FC236}">
                  <a16:creationId xmlns:a16="http://schemas.microsoft.com/office/drawing/2014/main" id="{12A9D08E-A1D0-DC45-93AD-5A55B02A653A}"/>
                </a:ext>
              </a:extLst>
            </p:cNvPr>
            <p:cNvSpPr/>
            <p:nvPr/>
          </p:nvSpPr>
          <p:spPr>
            <a:xfrm>
              <a:off x="3008948" y="2969928"/>
              <a:ext cx="11501867" cy="865301"/>
            </a:xfrm>
            <a:prstGeom prst="rect">
              <a:avLst/>
            </a:prstGeom>
            <a:ln w="12700">
              <a:miter lim="400000"/>
            </a:ln>
          </p:spPr>
          <p:txBody>
            <a:bodyPr wrap="none" lIns="50800" tIns="50800" rIns="50800" bIns="50800" anchor="ctr">
              <a:spAutoFit/>
            </a:bodyPr>
            <a:lstStyle>
              <a:lvl1pPr>
                <a:spcBef>
                  <a:spcPts val="5900"/>
                </a:spcBef>
                <a:defRPr sz="4200"/>
              </a:lvl1pPr>
            </a:lstStyle>
            <a:p>
              <a:pPr>
                <a:lnSpc>
                  <a:spcPct val="90000"/>
                </a:lnSpc>
              </a:pPr>
              <a:r>
                <a:rPr lang="en-US" sz="5400" spc="-90" dirty="0">
                  <a:solidFill>
                    <a:schemeClr val="tx2"/>
                  </a:solidFill>
                  <a:latin typeface="+mj-lt"/>
                </a:rPr>
                <a:t>Directly export HBase backup to S3</a:t>
              </a:r>
            </a:p>
          </p:txBody>
        </p:sp>
        <p:sp>
          <p:nvSpPr>
            <p:cNvPr id="23" name="Shape 235">
              <a:extLst>
                <a:ext uri="{FF2B5EF4-FFF2-40B4-BE49-F238E27FC236}">
                  <a16:creationId xmlns:a16="http://schemas.microsoft.com/office/drawing/2014/main" id="{BA9C9681-D5D3-FF41-A60C-FF96E3A86131}"/>
                </a:ext>
              </a:extLst>
            </p:cNvPr>
            <p:cNvSpPr/>
            <p:nvPr/>
          </p:nvSpPr>
          <p:spPr>
            <a:xfrm>
              <a:off x="3008948" y="3703518"/>
              <a:ext cx="13434821" cy="1456809"/>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buFont typeface="Arial" panose="020B0604020202020204" pitchFamily="34" charset="0"/>
                <a:buChar char="•"/>
              </a:pPr>
              <a:r>
                <a:rPr lang="en-US" sz="4400" spc="-90" dirty="0">
                  <a:solidFill>
                    <a:schemeClr val="bg2">
                      <a:lumMod val="50000"/>
                    </a:schemeClr>
                  </a:solidFill>
                  <a:cs typeface="Haas Grot Disp Pinterest"/>
                </a:rPr>
                <a:t>Table export done using a variant of </a:t>
              </a:r>
              <a:r>
                <a:rPr lang="en-US" sz="4400" spc="-90" dirty="0" err="1">
                  <a:solidFill>
                    <a:schemeClr val="bg2">
                      <a:lumMod val="50000"/>
                    </a:schemeClr>
                  </a:solidFill>
                  <a:cs typeface="Haas Grot Disp Pinterest"/>
                </a:rPr>
                <a:t>distcp</a:t>
              </a:r>
              <a:endParaRPr lang="en-US" sz="4400" spc="-90" dirty="0">
                <a:solidFill>
                  <a:schemeClr val="bg2">
                    <a:lumMod val="50000"/>
                  </a:schemeClr>
                </a:solidFill>
                <a:cs typeface="Haas Grot Disp Pinterest"/>
              </a:endParaRPr>
            </a:p>
            <a:p>
              <a:pPr marL="1143000" lvl="1" indent="-685800">
                <a:buFont typeface="Arial" panose="020B0604020202020204" pitchFamily="34" charset="0"/>
                <a:buChar char="•"/>
              </a:pPr>
              <a:r>
                <a:rPr lang="en-US" sz="4400" spc="-90" dirty="0">
                  <a:solidFill>
                    <a:schemeClr val="bg2">
                      <a:lumMod val="50000"/>
                    </a:schemeClr>
                  </a:solidFill>
                  <a:cs typeface="Haas Grot Disp Pinterest"/>
                </a:rPr>
                <a:t>Use S3A client with the fast upload option</a:t>
              </a:r>
              <a:endParaRPr lang="en-US" sz="6600" spc="-90" dirty="0">
                <a:solidFill>
                  <a:schemeClr val="bg2">
                    <a:lumMod val="50000"/>
                  </a:schemeClr>
                </a:solidFill>
                <a:cs typeface="Haas Grot Disp Pinterest"/>
              </a:endParaRPr>
            </a:p>
          </p:txBody>
        </p:sp>
      </p:grpSp>
      <p:grpSp>
        <p:nvGrpSpPr>
          <p:cNvPr id="5" name="Group 4">
            <a:extLst>
              <a:ext uri="{FF2B5EF4-FFF2-40B4-BE49-F238E27FC236}">
                <a16:creationId xmlns:a16="http://schemas.microsoft.com/office/drawing/2014/main" id="{2087DF68-CC8E-3F45-824C-E87414A60EB0}"/>
              </a:ext>
            </a:extLst>
          </p:cNvPr>
          <p:cNvGrpSpPr/>
          <p:nvPr/>
        </p:nvGrpSpPr>
        <p:grpSpPr>
          <a:xfrm>
            <a:off x="2562787" y="5503374"/>
            <a:ext cx="19021305" cy="2408623"/>
            <a:chOff x="2562787" y="5503374"/>
            <a:chExt cx="19021305" cy="2408623"/>
          </a:xfrm>
        </p:grpSpPr>
        <p:sp>
          <p:nvSpPr>
            <p:cNvPr id="25" name="Shape 233">
              <a:extLst>
                <a:ext uri="{FF2B5EF4-FFF2-40B4-BE49-F238E27FC236}">
                  <a16:creationId xmlns:a16="http://schemas.microsoft.com/office/drawing/2014/main" id="{3FBC1B4E-FEEE-A043-99D4-62C90E1D6230}"/>
                </a:ext>
              </a:extLst>
            </p:cNvPr>
            <p:cNvSpPr/>
            <p:nvPr/>
          </p:nvSpPr>
          <p:spPr>
            <a:xfrm>
              <a:off x="2562787" y="5530590"/>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6" name="Shape 234">
              <a:extLst>
                <a:ext uri="{FF2B5EF4-FFF2-40B4-BE49-F238E27FC236}">
                  <a16:creationId xmlns:a16="http://schemas.microsoft.com/office/drawing/2014/main" id="{75407C20-5857-944C-BE66-1E2C2BC471E2}"/>
                </a:ext>
              </a:extLst>
            </p:cNvPr>
            <p:cNvSpPr/>
            <p:nvPr/>
          </p:nvSpPr>
          <p:spPr>
            <a:xfrm>
              <a:off x="3008811" y="5503374"/>
              <a:ext cx="12369412" cy="865301"/>
            </a:xfrm>
            <a:prstGeom prst="rect">
              <a:avLst/>
            </a:prstGeom>
            <a:ln w="12700">
              <a:miter lim="400000"/>
            </a:ln>
          </p:spPr>
          <p:txBody>
            <a:bodyPr wrap="none" lIns="50800" tIns="50800" rIns="50800" bIns="50800" anchor="ctr">
              <a:spAutoFit/>
            </a:bodyPr>
            <a:lstStyle>
              <a:lvl1pPr>
                <a:spcBef>
                  <a:spcPts val="5900"/>
                </a:spcBef>
                <a:defRPr sz="4200"/>
              </a:lvl1pPr>
            </a:lstStyle>
            <a:p>
              <a:pPr>
                <a:lnSpc>
                  <a:spcPct val="90000"/>
                </a:lnSpc>
              </a:pPr>
              <a:r>
                <a:rPr lang="en-US" sz="5400" spc="-90" dirty="0">
                  <a:solidFill>
                    <a:schemeClr val="tx2"/>
                  </a:solidFill>
                  <a:latin typeface="+mj-lt"/>
                </a:rPr>
                <a:t>Direct S3 upload is very CPU intensive</a:t>
              </a:r>
            </a:p>
          </p:txBody>
        </p:sp>
        <p:sp>
          <p:nvSpPr>
            <p:cNvPr id="27" name="Shape 235">
              <a:extLst>
                <a:ext uri="{FF2B5EF4-FFF2-40B4-BE49-F238E27FC236}">
                  <a16:creationId xmlns:a16="http://schemas.microsoft.com/office/drawing/2014/main" id="{92D3F47B-7499-794F-82B5-0BB709F71F0B}"/>
                </a:ext>
              </a:extLst>
            </p:cNvPr>
            <p:cNvSpPr/>
            <p:nvPr/>
          </p:nvSpPr>
          <p:spPr>
            <a:xfrm>
              <a:off x="3433975" y="6455188"/>
              <a:ext cx="18150117" cy="1456809"/>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571500" lvl="2" indent="-571500">
                <a:buFont typeface="Arial" panose="020B0604020202020204" pitchFamily="34" charset="0"/>
                <a:buChar char="•"/>
              </a:pPr>
              <a:r>
                <a:rPr lang="en-US" sz="4400" dirty="0">
                  <a:solidFill>
                    <a:schemeClr val="bg2">
                      <a:lumMod val="50000"/>
                    </a:schemeClr>
                  </a:solidFill>
                </a:rPr>
                <a:t>Large </a:t>
              </a:r>
              <a:r>
                <a:rPr lang="en-US" sz="4400" dirty="0" err="1">
                  <a:solidFill>
                    <a:schemeClr val="bg2">
                      <a:lumMod val="50000"/>
                    </a:schemeClr>
                  </a:solidFill>
                </a:rPr>
                <a:t>HFiles</a:t>
              </a:r>
              <a:r>
                <a:rPr lang="en-US" sz="4400" dirty="0">
                  <a:solidFill>
                    <a:schemeClr val="bg2">
                      <a:lumMod val="50000"/>
                    </a:schemeClr>
                  </a:solidFill>
                </a:rPr>
                <a:t> broken down into smaller chunks</a:t>
              </a:r>
            </a:p>
            <a:p>
              <a:pPr marL="571500" lvl="2" indent="-571500">
                <a:buFont typeface="Arial" panose="020B0604020202020204" pitchFamily="34" charset="0"/>
                <a:buChar char="•"/>
              </a:pPr>
              <a:r>
                <a:rPr lang="en-US" sz="4400" dirty="0">
                  <a:solidFill>
                    <a:schemeClr val="bg2">
                      <a:lumMod val="50000"/>
                    </a:schemeClr>
                  </a:solidFill>
                </a:rPr>
                <a:t>Each chunk needs to be hashed and signed before upload</a:t>
              </a:r>
            </a:p>
          </p:txBody>
        </p:sp>
      </p:grpSp>
      <p:grpSp>
        <p:nvGrpSpPr>
          <p:cNvPr id="6" name="Group 5">
            <a:extLst>
              <a:ext uri="{FF2B5EF4-FFF2-40B4-BE49-F238E27FC236}">
                <a16:creationId xmlns:a16="http://schemas.microsoft.com/office/drawing/2014/main" id="{7F3F99F7-EA89-A743-BB24-5A6AA544BBD1}"/>
              </a:ext>
            </a:extLst>
          </p:cNvPr>
          <p:cNvGrpSpPr/>
          <p:nvPr/>
        </p:nvGrpSpPr>
        <p:grpSpPr>
          <a:xfrm>
            <a:off x="2562924" y="8669646"/>
            <a:ext cx="20573523" cy="2502438"/>
            <a:chOff x="2562924" y="8669646"/>
            <a:chExt cx="20573523" cy="2502438"/>
          </a:xfrm>
        </p:grpSpPr>
        <p:sp>
          <p:nvSpPr>
            <p:cNvPr id="233" name="Shape 233"/>
            <p:cNvSpPr/>
            <p:nvPr/>
          </p:nvSpPr>
          <p:spPr>
            <a:xfrm>
              <a:off x="2562924" y="8733010"/>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4" name="Shape 234"/>
            <p:cNvSpPr/>
            <p:nvPr/>
          </p:nvSpPr>
          <p:spPr>
            <a:xfrm>
              <a:off x="3008811" y="8669646"/>
              <a:ext cx="13007407" cy="861774"/>
            </a:xfrm>
            <a:prstGeom prst="rect">
              <a:avLst/>
            </a:prstGeom>
            <a:ln w="12700">
              <a:miter lim="400000"/>
            </a:ln>
          </p:spPr>
          <p:txBody>
            <a:bodyPr wrap="none" lIns="50800" tIns="50800" rIns="50800" bIns="50800" anchor="ctr">
              <a:spAutoFit/>
            </a:bodyPr>
            <a:lstStyle>
              <a:lvl1pPr>
                <a:spcBef>
                  <a:spcPts val="5900"/>
                </a:spcBef>
                <a:defRPr sz="4200"/>
              </a:lvl1pPr>
            </a:lstStyle>
            <a:p>
              <a:pPr>
                <a:lnSpc>
                  <a:spcPct val="90000"/>
                </a:lnSpc>
              </a:pPr>
              <a:r>
                <a:rPr lang="en-US" sz="5400" spc="-90" dirty="0">
                  <a:solidFill>
                    <a:schemeClr val="tx2"/>
                  </a:solidFill>
                  <a:latin typeface="+mj-lt"/>
                </a:rPr>
                <a:t>Minimize impact on prod HBase clusters</a:t>
              </a:r>
            </a:p>
          </p:txBody>
        </p:sp>
        <p:sp>
          <p:nvSpPr>
            <p:cNvPr id="28" name="Shape 235">
              <a:extLst>
                <a:ext uri="{FF2B5EF4-FFF2-40B4-BE49-F238E27FC236}">
                  <a16:creationId xmlns:a16="http://schemas.microsoft.com/office/drawing/2014/main" id="{33E0CB02-E304-154E-9073-8E30701127A5}"/>
                </a:ext>
              </a:extLst>
            </p:cNvPr>
            <p:cNvSpPr/>
            <p:nvPr/>
          </p:nvSpPr>
          <p:spPr>
            <a:xfrm>
              <a:off x="3433974" y="9715275"/>
              <a:ext cx="19702473" cy="1456809"/>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571500" lvl="2" indent="-571500">
                <a:buFont typeface="Arial" panose="020B0604020202020204" pitchFamily="34" charset="0"/>
                <a:buChar char="•"/>
              </a:pPr>
              <a:r>
                <a:rPr lang="en-US" sz="4400" dirty="0">
                  <a:solidFill>
                    <a:schemeClr val="bg2">
                      <a:lumMod val="50000"/>
                    </a:schemeClr>
                  </a:solidFill>
                </a:rPr>
                <a:t>Constrain max number of threads and Yarn contains per host</a:t>
              </a:r>
            </a:p>
            <a:p>
              <a:pPr marL="571500" lvl="2" indent="-571500">
                <a:buFont typeface="Arial" panose="020B0604020202020204" pitchFamily="34" charset="0"/>
                <a:buChar char="•"/>
              </a:pPr>
              <a:r>
                <a:rPr lang="en-US" sz="4400" dirty="0">
                  <a:solidFill>
                    <a:schemeClr val="bg2">
                      <a:lumMod val="50000"/>
                    </a:schemeClr>
                  </a:solidFill>
                </a:rPr>
                <a:t>Max CPU Overhead during backup &lt; 30%</a:t>
              </a:r>
            </a:p>
          </p:txBody>
        </p:sp>
      </p:grpSp>
    </p:spTree>
    <p:extLst>
      <p:ext uri="{BB962C8B-B14F-4D97-AF65-F5344CB8AC3E}">
        <p14:creationId xmlns:p14="http://schemas.microsoft.com/office/powerpoint/2010/main" val="2391972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Offline </a:t>
            </a:r>
            <a:r>
              <a:rPr lang="en-US" dirty="0" err="1"/>
              <a:t>HFile</a:t>
            </a:r>
            <a:r>
              <a:rPr lang="en-US" dirty="0"/>
              <a:t> Deduplication</a:t>
            </a:r>
            <a:endParaRPr dirty="0">
              <a:solidFill>
                <a:srgbClr val="DC1313"/>
              </a:solidFill>
              <a:sym typeface="+mn-ea"/>
            </a:endParaRPr>
          </a:p>
        </p:txBody>
      </p:sp>
      <p:grpSp>
        <p:nvGrpSpPr>
          <p:cNvPr id="11" name="Group 10">
            <a:extLst>
              <a:ext uri="{FF2B5EF4-FFF2-40B4-BE49-F238E27FC236}">
                <a16:creationId xmlns:a16="http://schemas.microsoft.com/office/drawing/2014/main" id="{FD40885D-6DB8-D64C-A6B2-714640953E21}"/>
              </a:ext>
            </a:extLst>
          </p:cNvPr>
          <p:cNvGrpSpPr/>
          <p:nvPr/>
        </p:nvGrpSpPr>
        <p:grpSpPr>
          <a:xfrm>
            <a:off x="2562924" y="2935784"/>
            <a:ext cx="13479400" cy="933589"/>
            <a:chOff x="2562924" y="2935784"/>
            <a:chExt cx="13479400" cy="933589"/>
          </a:xfrm>
        </p:grpSpPr>
        <p:sp>
          <p:nvSpPr>
            <p:cNvPr id="9" name="Shape 233">
              <a:extLst>
                <a:ext uri="{FF2B5EF4-FFF2-40B4-BE49-F238E27FC236}">
                  <a16:creationId xmlns:a16="http://schemas.microsoft.com/office/drawing/2014/main" id="{099F65B0-3798-4D40-B67D-685BBCC52B0E}"/>
                </a:ext>
              </a:extLst>
            </p:cNvPr>
            <p:cNvSpPr/>
            <p:nvPr/>
          </p:nvSpPr>
          <p:spPr>
            <a:xfrm>
              <a:off x="2562924" y="299714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10" name="Shape 234">
              <a:extLst>
                <a:ext uri="{FF2B5EF4-FFF2-40B4-BE49-F238E27FC236}">
                  <a16:creationId xmlns:a16="http://schemas.microsoft.com/office/drawing/2014/main" id="{12A9D08E-A1D0-DC45-93AD-5A55B02A653A}"/>
                </a:ext>
              </a:extLst>
            </p:cNvPr>
            <p:cNvSpPr/>
            <p:nvPr/>
          </p:nvSpPr>
          <p:spPr>
            <a:xfrm>
              <a:off x="3008948" y="2935784"/>
              <a:ext cx="13033376"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tx2"/>
                  </a:solidFill>
                  <a:latin typeface="+mj-lt"/>
                  <a:cs typeface="Haas Grot Disp Pinterest"/>
                </a:rPr>
                <a:t>HBase backup contains many duplicates</a:t>
              </a:r>
            </a:p>
          </p:txBody>
        </p:sp>
      </p:grpSp>
      <p:grpSp>
        <p:nvGrpSpPr>
          <p:cNvPr id="35" name="Group 34">
            <a:extLst>
              <a:ext uri="{FF2B5EF4-FFF2-40B4-BE49-F238E27FC236}">
                <a16:creationId xmlns:a16="http://schemas.microsoft.com/office/drawing/2014/main" id="{6288B133-DB84-CE43-A7D1-3395BBA8A3FD}"/>
              </a:ext>
            </a:extLst>
          </p:cNvPr>
          <p:cNvGrpSpPr/>
          <p:nvPr/>
        </p:nvGrpSpPr>
        <p:grpSpPr>
          <a:xfrm>
            <a:off x="2562924" y="4639891"/>
            <a:ext cx="18596141" cy="3705397"/>
            <a:chOff x="2562924" y="4639891"/>
            <a:chExt cx="18596141" cy="3705397"/>
          </a:xfrm>
        </p:grpSpPr>
        <p:sp>
          <p:nvSpPr>
            <p:cNvPr id="25" name="Shape 233">
              <a:extLst>
                <a:ext uri="{FF2B5EF4-FFF2-40B4-BE49-F238E27FC236}">
                  <a16:creationId xmlns:a16="http://schemas.microsoft.com/office/drawing/2014/main" id="{3FBC1B4E-FEEE-A043-99D4-62C90E1D6230}"/>
                </a:ext>
              </a:extLst>
            </p:cNvPr>
            <p:cNvSpPr/>
            <p:nvPr/>
          </p:nvSpPr>
          <p:spPr>
            <a:xfrm>
              <a:off x="2562924" y="4701251"/>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6" name="Shape 234">
              <a:extLst>
                <a:ext uri="{FF2B5EF4-FFF2-40B4-BE49-F238E27FC236}">
                  <a16:creationId xmlns:a16="http://schemas.microsoft.com/office/drawing/2014/main" id="{75407C20-5857-944C-BE66-1E2C2BC471E2}"/>
                </a:ext>
              </a:extLst>
            </p:cNvPr>
            <p:cNvSpPr/>
            <p:nvPr/>
          </p:nvSpPr>
          <p:spPr>
            <a:xfrm>
              <a:off x="3008948" y="4639891"/>
              <a:ext cx="12583894"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tx2"/>
                  </a:solidFill>
                  <a:latin typeface="+mj-lt"/>
                </a:rPr>
                <a:t>Observation: large </a:t>
              </a:r>
              <a:r>
                <a:rPr lang="en-US" sz="5400" spc="-90" dirty="0" err="1">
                  <a:solidFill>
                    <a:schemeClr val="tx2"/>
                  </a:solidFill>
                  <a:latin typeface="+mj-lt"/>
                </a:rPr>
                <a:t>HFiles</a:t>
              </a:r>
              <a:r>
                <a:rPr lang="en-US" sz="5400" spc="-90" dirty="0">
                  <a:solidFill>
                    <a:schemeClr val="tx2"/>
                  </a:solidFill>
                  <a:latin typeface="+mj-lt"/>
                </a:rPr>
                <a:t> rarely change</a:t>
              </a:r>
            </a:p>
          </p:txBody>
        </p:sp>
        <p:sp>
          <p:nvSpPr>
            <p:cNvPr id="27" name="Shape 235">
              <a:extLst>
                <a:ext uri="{FF2B5EF4-FFF2-40B4-BE49-F238E27FC236}">
                  <a16:creationId xmlns:a16="http://schemas.microsoft.com/office/drawing/2014/main" id="{92D3F47B-7499-794F-82B5-0BB709F71F0B}"/>
                </a:ext>
              </a:extLst>
            </p:cNvPr>
            <p:cNvSpPr/>
            <p:nvPr/>
          </p:nvSpPr>
          <p:spPr>
            <a:xfrm>
              <a:off x="3008948" y="5534262"/>
              <a:ext cx="18150117" cy="2811026"/>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buFont typeface="Arial" panose="020B0604020202020204" pitchFamily="34" charset="0"/>
                <a:buChar char="•"/>
              </a:pPr>
              <a:r>
                <a:rPr lang="en-US" sz="4400" spc="-90" dirty="0">
                  <a:solidFill>
                    <a:schemeClr val="bg2">
                      <a:lumMod val="50000"/>
                    </a:schemeClr>
                  </a:solidFill>
                  <a:cs typeface="Haas Grot Disp Pinterest"/>
                </a:rPr>
                <a:t>Account for most storage usage</a:t>
              </a:r>
            </a:p>
            <a:p>
              <a:pPr marL="1143000" lvl="1" indent="-685800">
                <a:buFont typeface="Arial" panose="020B0604020202020204" pitchFamily="34" charset="0"/>
                <a:buChar char="•"/>
              </a:pPr>
              <a:r>
                <a:rPr lang="en-US" sz="4400" spc="-90" dirty="0">
                  <a:solidFill>
                    <a:schemeClr val="bg2">
                      <a:lumMod val="50000"/>
                    </a:schemeClr>
                  </a:solidFill>
                  <a:cs typeface="Haas Grot Disp Pinterest"/>
                </a:rPr>
                <a:t>Only merged during major compaction</a:t>
              </a:r>
            </a:p>
            <a:p>
              <a:pPr marL="1143000" lvl="1" indent="-685800">
                <a:buFont typeface="Arial" panose="020B0604020202020204" pitchFamily="34" charset="0"/>
                <a:buChar char="•"/>
              </a:pPr>
              <a:r>
                <a:rPr lang="en-US" sz="4400" spc="-90" dirty="0">
                  <a:solidFill>
                    <a:schemeClr val="bg2">
                      <a:lumMod val="50000"/>
                    </a:schemeClr>
                  </a:solidFill>
                  <a:cs typeface="Haas Grot Disp Pinterest"/>
                </a:rPr>
                <a:t>For read-heavy clusters, much redundancy </a:t>
              </a:r>
            </a:p>
            <a:p>
              <a:pPr marL="457200" lvl="1" indent="0"/>
              <a:r>
                <a:rPr lang="en-US" sz="4400" spc="-90" dirty="0">
                  <a:solidFill>
                    <a:schemeClr val="bg2">
                      <a:lumMod val="50000"/>
                    </a:schemeClr>
                  </a:solidFill>
                  <a:cs typeface="Haas Grot Disp Pinterest"/>
                </a:rPr>
                <a:t>    across backup cycles</a:t>
              </a:r>
            </a:p>
          </p:txBody>
        </p:sp>
      </p:grpSp>
      <p:grpSp>
        <p:nvGrpSpPr>
          <p:cNvPr id="38" name="Group 37">
            <a:extLst>
              <a:ext uri="{FF2B5EF4-FFF2-40B4-BE49-F238E27FC236}">
                <a16:creationId xmlns:a16="http://schemas.microsoft.com/office/drawing/2014/main" id="{85EEED09-1E88-0146-BF67-F30D588DAF14}"/>
              </a:ext>
            </a:extLst>
          </p:cNvPr>
          <p:cNvGrpSpPr/>
          <p:nvPr/>
        </p:nvGrpSpPr>
        <p:grpSpPr>
          <a:xfrm>
            <a:off x="2563061" y="8807841"/>
            <a:ext cx="19958086" cy="2474551"/>
            <a:chOff x="2563061" y="8807841"/>
            <a:chExt cx="19958086" cy="2474551"/>
          </a:xfrm>
        </p:grpSpPr>
        <p:sp>
          <p:nvSpPr>
            <p:cNvPr id="233" name="Shape 233"/>
            <p:cNvSpPr/>
            <p:nvPr/>
          </p:nvSpPr>
          <p:spPr>
            <a:xfrm>
              <a:off x="2563061" y="8928378"/>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4" name="Shape 234"/>
            <p:cNvSpPr/>
            <p:nvPr/>
          </p:nvSpPr>
          <p:spPr>
            <a:xfrm>
              <a:off x="3008948" y="8807841"/>
              <a:ext cx="12542216"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err="1">
                  <a:solidFill>
                    <a:schemeClr val="tx2"/>
                  </a:solidFill>
                  <a:latin typeface="+mj-lt"/>
                </a:rPr>
                <a:t>PinDedup</a:t>
              </a:r>
              <a:r>
                <a:rPr lang="en-US" sz="5400" spc="-90" dirty="0">
                  <a:solidFill>
                    <a:schemeClr val="tx2"/>
                  </a:solidFill>
                  <a:latin typeface="+mj-lt"/>
                </a:rPr>
                <a:t>: offline S3 deduplication tool</a:t>
              </a:r>
            </a:p>
          </p:txBody>
        </p:sp>
        <p:sp>
          <p:nvSpPr>
            <p:cNvPr id="28" name="Shape 235">
              <a:extLst>
                <a:ext uri="{FF2B5EF4-FFF2-40B4-BE49-F238E27FC236}">
                  <a16:creationId xmlns:a16="http://schemas.microsoft.com/office/drawing/2014/main" id="{33E0CB02-E304-154E-9073-8E30701127A5}"/>
                </a:ext>
              </a:extLst>
            </p:cNvPr>
            <p:cNvSpPr/>
            <p:nvPr/>
          </p:nvSpPr>
          <p:spPr>
            <a:xfrm>
              <a:off x="2818674" y="9825583"/>
              <a:ext cx="19702473" cy="1456809"/>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buFont typeface="Arial" panose="020B0604020202020204" pitchFamily="34" charset="0"/>
                <a:buChar char="•"/>
              </a:pPr>
              <a:r>
                <a:rPr lang="en-US" sz="4400" spc="-90" dirty="0">
                  <a:solidFill>
                    <a:schemeClr val="bg2">
                      <a:lumMod val="50000"/>
                    </a:schemeClr>
                  </a:solidFill>
                </a:rPr>
                <a:t>Asynchronously checks for duplicate S3 files</a:t>
              </a:r>
            </a:p>
            <a:p>
              <a:pPr marL="1143000" lvl="1" indent="-685800">
                <a:buFont typeface="Arial" panose="020B0604020202020204" pitchFamily="34" charset="0"/>
                <a:buChar char="•"/>
              </a:pPr>
              <a:r>
                <a:rPr lang="en-US" sz="4400" spc="-90" dirty="0">
                  <a:solidFill>
                    <a:schemeClr val="bg2">
                      <a:lumMod val="50000"/>
                    </a:schemeClr>
                  </a:solidFill>
                </a:rPr>
                <a:t>Replace old files with references to new ones</a:t>
              </a:r>
            </a:p>
          </p:txBody>
        </p:sp>
      </p:grpSp>
      <p:grpSp>
        <p:nvGrpSpPr>
          <p:cNvPr id="36" name="Group 35">
            <a:extLst>
              <a:ext uri="{FF2B5EF4-FFF2-40B4-BE49-F238E27FC236}">
                <a16:creationId xmlns:a16="http://schemas.microsoft.com/office/drawing/2014/main" id="{8C4DDDFE-ABEB-AD44-A304-F894D8DD9696}"/>
              </a:ext>
            </a:extLst>
          </p:cNvPr>
          <p:cNvGrpSpPr/>
          <p:nvPr/>
        </p:nvGrpSpPr>
        <p:grpSpPr>
          <a:xfrm>
            <a:off x="16487783" y="3760955"/>
            <a:ext cx="8035699" cy="5167423"/>
            <a:chOff x="16487783" y="3760955"/>
            <a:chExt cx="8035699" cy="5167423"/>
          </a:xfrm>
        </p:grpSpPr>
        <p:sp>
          <p:nvSpPr>
            <p:cNvPr id="13" name="Rectangle 12">
              <a:extLst>
                <a:ext uri="{FF2B5EF4-FFF2-40B4-BE49-F238E27FC236}">
                  <a16:creationId xmlns:a16="http://schemas.microsoft.com/office/drawing/2014/main" id="{E0E85754-9483-7247-A8C1-302DF0EA0EAD}"/>
                </a:ext>
              </a:extLst>
            </p:cNvPr>
            <p:cNvSpPr/>
            <p:nvPr/>
          </p:nvSpPr>
          <p:spPr>
            <a:xfrm>
              <a:off x="18289981" y="5934790"/>
              <a:ext cx="1581625" cy="687942"/>
            </a:xfrm>
            <a:prstGeom prst="rect">
              <a:avLst/>
            </a:prstGeom>
            <a:solidFill>
              <a:schemeClr val="accent3">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rs1/F1</a:t>
              </a:r>
            </a:p>
          </p:txBody>
        </p:sp>
        <p:sp>
          <p:nvSpPr>
            <p:cNvPr id="14" name="Rectangle 13">
              <a:extLst>
                <a:ext uri="{FF2B5EF4-FFF2-40B4-BE49-F238E27FC236}">
                  <a16:creationId xmlns:a16="http://schemas.microsoft.com/office/drawing/2014/main" id="{16D83305-34CB-454B-887D-B20209E48270}"/>
                </a:ext>
              </a:extLst>
            </p:cNvPr>
            <p:cNvSpPr/>
            <p:nvPr/>
          </p:nvSpPr>
          <p:spPr>
            <a:xfrm>
              <a:off x="18289981" y="6881955"/>
              <a:ext cx="1581625" cy="682219"/>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rs1/F2</a:t>
              </a:r>
            </a:p>
          </p:txBody>
        </p:sp>
        <p:sp>
          <p:nvSpPr>
            <p:cNvPr id="15" name="Rectangle 14">
              <a:extLst>
                <a:ext uri="{FF2B5EF4-FFF2-40B4-BE49-F238E27FC236}">
                  <a16:creationId xmlns:a16="http://schemas.microsoft.com/office/drawing/2014/main" id="{9E102C57-F929-B049-9335-9A168CE28331}"/>
                </a:ext>
              </a:extLst>
            </p:cNvPr>
            <p:cNvSpPr/>
            <p:nvPr/>
          </p:nvSpPr>
          <p:spPr>
            <a:xfrm>
              <a:off x="18289980" y="7844662"/>
              <a:ext cx="1581625" cy="71954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rs1/F3</a:t>
              </a:r>
            </a:p>
          </p:txBody>
        </p:sp>
        <p:sp>
          <p:nvSpPr>
            <p:cNvPr id="16" name="Rectangle 15">
              <a:extLst>
                <a:ext uri="{FF2B5EF4-FFF2-40B4-BE49-F238E27FC236}">
                  <a16:creationId xmlns:a16="http://schemas.microsoft.com/office/drawing/2014/main" id="{40040BB8-7F41-9C4F-849C-F59DA626610A}"/>
                </a:ext>
              </a:extLst>
            </p:cNvPr>
            <p:cNvSpPr/>
            <p:nvPr/>
          </p:nvSpPr>
          <p:spPr>
            <a:xfrm>
              <a:off x="21056537" y="5934790"/>
              <a:ext cx="1464610" cy="687942"/>
            </a:xfrm>
            <a:prstGeom prst="rect">
              <a:avLst/>
            </a:prstGeom>
            <a:solidFill>
              <a:schemeClr val="accent3">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rs1/F1</a:t>
              </a:r>
            </a:p>
          </p:txBody>
        </p:sp>
        <p:sp>
          <p:nvSpPr>
            <p:cNvPr id="17" name="Rectangle 16">
              <a:extLst>
                <a:ext uri="{FF2B5EF4-FFF2-40B4-BE49-F238E27FC236}">
                  <a16:creationId xmlns:a16="http://schemas.microsoft.com/office/drawing/2014/main" id="{265BF375-A781-0C47-B699-F645922A3BDE}"/>
                </a:ext>
              </a:extLst>
            </p:cNvPr>
            <p:cNvSpPr/>
            <p:nvPr/>
          </p:nvSpPr>
          <p:spPr>
            <a:xfrm>
              <a:off x="21056536" y="6900885"/>
              <a:ext cx="1464610" cy="682219"/>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rs1/F4</a:t>
              </a:r>
            </a:p>
          </p:txBody>
        </p:sp>
        <p:sp>
          <p:nvSpPr>
            <p:cNvPr id="18" name="Rectangle 17">
              <a:extLst>
                <a:ext uri="{FF2B5EF4-FFF2-40B4-BE49-F238E27FC236}">
                  <a16:creationId xmlns:a16="http://schemas.microsoft.com/office/drawing/2014/main" id="{9B17E88C-9508-A449-9EE5-637A6C8D5ABB}"/>
                </a:ext>
              </a:extLst>
            </p:cNvPr>
            <p:cNvSpPr/>
            <p:nvPr/>
          </p:nvSpPr>
          <p:spPr>
            <a:xfrm>
              <a:off x="21056535" y="7917289"/>
              <a:ext cx="1464611" cy="71954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rs1/F5</a:t>
              </a:r>
            </a:p>
          </p:txBody>
        </p:sp>
        <p:sp>
          <p:nvSpPr>
            <p:cNvPr id="19" name="TextBox 18">
              <a:extLst>
                <a:ext uri="{FF2B5EF4-FFF2-40B4-BE49-F238E27FC236}">
                  <a16:creationId xmlns:a16="http://schemas.microsoft.com/office/drawing/2014/main" id="{0D30AEDA-D8FC-0C43-A70A-212E715C7263}"/>
                </a:ext>
              </a:extLst>
            </p:cNvPr>
            <p:cNvSpPr txBox="1"/>
            <p:nvPr/>
          </p:nvSpPr>
          <p:spPr>
            <a:xfrm>
              <a:off x="16487783" y="6077923"/>
              <a:ext cx="1670810"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10GB</a:t>
              </a:r>
            </a:p>
          </p:txBody>
        </p:sp>
        <p:sp>
          <p:nvSpPr>
            <p:cNvPr id="20" name="TextBox 19">
              <a:extLst>
                <a:ext uri="{FF2B5EF4-FFF2-40B4-BE49-F238E27FC236}">
                  <a16:creationId xmlns:a16="http://schemas.microsoft.com/office/drawing/2014/main" id="{60035F1A-C424-7E48-BE6A-430456D84AB5}"/>
                </a:ext>
              </a:extLst>
            </p:cNvPr>
            <p:cNvSpPr txBox="1"/>
            <p:nvPr/>
          </p:nvSpPr>
          <p:spPr>
            <a:xfrm>
              <a:off x="22852672" y="6077923"/>
              <a:ext cx="1670810"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10GB</a:t>
              </a:r>
            </a:p>
          </p:txBody>
        </p:sp>
        <p:sp>
          <p:nvSpPr>
            <p:cNvPr id="21" name="TextBox 20">
              <a:extLst>
                <a:ext uri="{FF2B5EF4-FFF2-40B4-BE49-F238E27FC236}">
                  <a16:creationId xmlns:a16="http://schemas.microsoft.com/office/drawing/2014/main" id="{F6A15B2E-53AE-3549-A03E-57A3A77864D7}"/>
                </a:ext>
              </a:extLst>
            </p:cNvPr>
            <p:cNvSpPr txBox="1"/>
            <p:nvPr/>
          </p:nvSpPr>
          <p:spPr>
            <a:xfrm>
              <a:off x="16487783" y="7058739"/>
              <a:ext cx="1670810"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500MB</a:t>
              </a:r>
            </a:p>
          </p:txBody>
        </p:sp>
        <p:sp>
          <p:nvSpPr>
            <p:cNvPr id="22" name="TextBox 21">
              <a:extLst>
                <a:ext uri="{FF2B5EF4-FFF2-40B4-BE49-F238E27FC236}">
                  <a16:creationId xmlns:a16="http://schemas.microsoft.com/office/drawing/2014/main" id="{EBCDA84E-7AFE-2742-ABD2-79EA50E332B6}"/>
                </a:ext>
              </a:extLst>
            </p:cNvPr>
            <p:cNvSpPr txBox="1"/>
            <p:nvPr/>
          </p:nvSpPr>
          <p:spPr>
            <a:xfrm>
              <a:off x="16487783" y="7917289"/>
              <a:ext cx="1670810"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30MB</a:t>
              </a:r>
            </a:p>
          </p:txBody>
        </p:sp>
        <p:sp>
          <p:nvSpPr>
            <p:cNvPr id="24" name="TextBox 23">
              <a:extLst>
                <a:ext uri="{FF2B5EF4-FFF2-40B4-BE49-F238E27FC236}">
                  <a16:creationId xmlns:a16="http://schemas.microsoft.com/office/drawing/2014/main" id="{8A3A480F-5828-AF44-AC06-4C0E491C5E02}"/>
                </a:ext>
              </a:extLst>
            </p:cNvPr>
            <p:cNvSpPr txBox="1"/>
            <p:nvPr/>
          </p:nvSpPr>
          <p:spPr>
            <a:xfrm>
              <a:off x="22852672" y="7058739"/>
              <a:ext cx="1670810"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400MB</a:t>
              </a:r>
            </a:p>
          </p:txBody>
        </p:sp>
        <p:sp>
          <p:nvSpPr>
            <p:cNvPr id="29" name="TextBox 28">
              <a:extLst>
                <a:ext uri="{FF2B5EF4-FFF2-40B4-BE49-F238E27FC236}">
                  <a16:creationId xmlns:a16="http://schemas.microsoft.com/office/drawing/2014/main" id="{0E0C178E-727A-2D43-8872-2FDA303871C8}"/>
                </a:ext>
              </a:extLst>
            </p:cNvPr>
            <p:cNvSpPr txBox="1"/>
            <p:nvPr/>
          </p:nvSpPr>
          <p:spPr>
            <a:xfrm>
              <a:off x="22833498" y="7947917"/>
              <a:ext cx="1670810"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80MB</a:t>
              </a:r>
            </a:p>
          </p:txBody>
        </p:sp>
        <p:cxnSp>
          <p:nvCxnSpPr>
            <p:cNvPr id="3" name="Straight Connector 2">
              <a:extLst>
                <a:ext uri="{FF2B5EF4-FFF2-40B4-BE49-F238E27FC236}">
                  <a16:creationId xmlns:a16="http://schemas.microsoft.com/office/drawing/2014/main" id="{47A1ED4D-5E48-464C-8442-CBD48EF123E8}"/>
                </a:ext>
              </a:extLst>
            </p:cNvPr>
            <p:cNvCxnSpPr>
              <a:cxnSpLocks/>
            </p:cNvCxnSpPr>
            <p:nvPr/>
          </p:nvCxnSpPr>
          <p:spPr>
            <a:xfrm>
              <a:off x="20286921" y="3760955"/>
              <a:ext cx="0" cy="5167423"/>
            </a:xfrm>
            <a:prstGeom prst="line">
              <a:avLst/>
            </a:prstGeom>
            <a:noFill/>
            <a:ln w="47625" cap="flat">
              <a:solidFill>
                <a:schemeClr val="accent1">
                  <a:hueOff val="-78757"/>
                  <a:satOff val="2397"/>
                  <a:lumOff val="10536"/>
                </a:schemeClr>
              </a:solidFill>
              <a:prstDash val="sysDash"/>
              <a:miter lim="400000"/>
            </a:ln>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640733AA-9793-1B4E-824A-4CAF59E780C5}"/>
                </a:ext>
              </a:extLst>
            </p:cNvPr>
            <p:cNvSpPr txBox="1"/>
            <p:nvPr/>
          </p:nvSpPr>
          <p:spPr>
            <a:xfrm>
              <a:off x="17323188" y="4047666"/>
              <a:ext cx="2254251" cy="13336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dirty="0">
                  <a:ln>
                    <a:noFill/>
                  </a:ln>
                  <a:solidFill>
                    <a:schemeClr val="accent1">
                      <a:lumMod val="60000"/>
                      <a:lumOff val="40000"/>
                    </a:schemeClr>
                  </a:solidFill>
                  <a:effectLst/>
                  <a:uFillTx/>
                  <a:ea typeface="+mn-ea"/>
                  <a:cs typeface="+mn-cs"/>
                  <a:sym typeface="苹方 中等" panose="020B0400000000000000" charset="-122"/>
                </a:rPr>
                <a:t>Day1 backup</a:t>
              </a:r>
            </a:p>
          </p:txBody>
        </p:sp>
        <p:sp>
          <p:nvSpPr>
            <p:cNvPr id="34" name="TextBox 33">
              <a:extLst>
                <a:ext uri="{FF2B5EF4-FFF2-40B4-BE49-F238E27FC236}">
                  <a16:creationId xmlns:a16="http://schemas.microsoft.com/office/drawing/2014/main" id="{E059D5B7-7B1A-C04D-A63A-B61FE394BE44}"/>
                </a:ext>
              </a:extLst>
            </p:cNvPr>
            <p:cNvSpPr txBox="1"/>
            <p:nvPr/>
          </p:nvSpPr>
          <p:spPr>
            <a:xfrm>
              <a:off x="21567785" y="4034402"/>
              <a:ext cx="2254251" cy="13336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4000" dirty="0">
                  <a:solidFill>
                    <a:schemeClr val="accent1">
                      <a:lumMod val="60000"/>
                      <a:lumOff val="40000"/>
                    </a:schemeClr>
                  </a:solidFill>
                </a:rPr>
                <a:t>Day2 backup</a:t>
              </a:r>
            </a:p>
          </p:txBody>
        </p:sp>
      </p:grpSp>
      <p:grpSp>
        <p:nvGrpSpPr>
          <p:cNvPr id="37" name="Group 36">
            <a:extLst>
              <a:ext uri="{FF2B5EF4-FFF2-40B4-BE49-F238E27FC236}">
                <a16:creationId xmlns:a16="http://schemas.microsoft.com/office/drawing/2014/main" id="{93C605A3-DB83-9543-9503-7E0000734588}"/>
              </a:ext>
            </a:extLst>
          </p:cNvPr>
          <p:cNvGrpSpPr/>
          <p:nvPr/>
        </p:nvGrpSpPr>
        <p:grpSpPr>
          <a:xfrm>
            <a:off x="16487783" y="5735112"/>
            <a:ext cx="7614505" cy="5386419"/>
            <a:chOff x="16487783" y="5735112"/>
            <a:chExt cx="7614505" cy="5386419"/>
          </a:xfrm>
        </p:grpSpPr>
        <p:sp>
          <p:nvSpPr>
            <p:cNvPr id="7" name="Rounded Rectangle 6">
              <a:extLst>
                <a:ext uri="{FF2B5EF4-FFF2-40B4-BE49-F238E27FC236}">
                  <a16:creationId xmlns:a16="http://schemas.microsoft.com/office/drawing/2014/main" id="{C6BF1019-6F15-004B-8EB1-70D07B586FDF}"/>
                </a:ext>
              </a:extLst>
            </p:cNvPr>
            <p:cNvSpPr/>
            <p:nvPr/>
          </p:nvSpPr>
          <p:spPr>
            <a:xfrm>
              <a:off x="16487783" y="5735112"/>
              <a:ext cx="7499268" cy="1018408"/>
            </a:xfrm>
            <a:prstGeom prst="roundRect">
              <a:avLst/>
            </a:prstGeom>
            <a:noFill/>
            <a:ln w="53975" cap="flat">
              <a:solidFill>
                <a:schemeClr val="accent5">
                  <a:lumMod val="60000"/>
                  <a:lumOff val="40000"/>
                  <a:alpha val="76000"/>
                </a:schemeClr>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28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TextBox 7">
              <a:extLst>
                <a:ext uri="{FF2B5EF4-FFF2-40B4-BE49-F238E27FC236}">
                  <a16:creationId xmlns:a16="http://schemas.microsoft.com/office/drawing/2014/main" id="{5E365A92-8DDE-D64A-B03C-EE6CF7FA1112}"/>
                </a:ext>
              </a:extLst>
            </p:cNvPr>
            <p:cNvSpPr txBox="1"/>
            <p:nvPr/>
          </p:nvSpPr>
          <p:spPr>
            <a:xfrm>
              <a:off x="17323188" y="9295390"/>
              <a:ext cx="6779100" cy="18261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5600" b="0" i="0" u="none" strike="noStrike" cap="none" spc="0" normalizeH="0" baseline="0" dirty="0">
                  <a:ln>
                    <a:noFill/>
                  </a:ln>
                  <a:solidFill>
                    <a:schemeClr val="accent5">
                      <a:lumMod val="60000"/>
                      <a:lumOff val="40000"/>
                    </a:schemeClr>
                  </a:solidFill>
                  <a:effectLst/>
                  <a:uFillTx/>
                  <a:latin typeface="+mn-lt"/>
                  <a:ea typeface="+mn-ea"/>
                  <a:cs typeface="+mn-cs"/>
                  <a:sym typeface="苹方 中等" panose="020B0400000000000000" charset="-122"/>
                </a:rPr>
                <a:t>Largest file usually </a:t>
              </a:r>
            </a:p>
            <a:p>
              <a:pPr marL="0" marR="0" indent="0" algn="l" defTabSz="825500" rtl="0" fontAlgn="auto" latinLnBrk="0" hangingPunct="0">
                <a:lnSpc>
                  <a:spcPct val="100000"/>
                </a:lnSpc>
                <a:spcBef>
                  <a:spcPts val="0"/>
                </a:spcBef>
                <a:spcAft>
                  <a:spcPts val="0"/>
                </a:spcAft>
                <a:buClrTx/>
                <a:buSzTx/>
                <a:buFontTx/>
                <a:buNone/>
              </a:pPr>
              <a:r>
                <a:rPr kumimoji="0" lang="en-US" sz="5600" b="0" i="0" u="none" strike="noStrike" cap="none" spc="0" normalizeH="0" baseline="0" dirty="0">
                  <a:ln>
                    <a:noFill/>
                  </a:ln>
                  <a:solidFill>
                    <a:schemeClr val="accent5">
                      <a:lumMod val="60000"/>
                      <a:lumOff val="40000"/>
                    </a:schemeClr>
                  </a:solidFill>
                  <a:effectLst/>
                  <a:uFillTx/>
                  <a:latin typeface="+mn-lt"/>
                  <a:ea typeface="+mn-ea"/>
                  <a:cs typeface="+mn-cs"/>
                  <a:sym typeface="苹方 中等" panose="020B0400000000000000" charset="-122"/>
                </a:rPr>
                <a:t>unchanged</a:t>
              </a:r>
            </a:p>
          </p:txBody>
        </p:sp>
      </p:grpSp>
    </p:spTree>
    <p:extLst>
      <p:ext uri="{BB962C8B-B14F-4D97-AF65-F5344CB8AC3E}">
        <p14:creationId xmlns:p14="http://schemas.microsoft.com/office/powerpoint/2010/main" val="9176553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3899427" y="4153860"/>
            <a:ext cx="17506158" cy="3769123"/>
          </a:xfrm>
          <a:prstGeom prst="rect">
            <a:avLst/>
          </a:prstGeom>
        </p:spPr>
        <p:txBody>
          <a:bodyPr/>
          <a:lstStyle/>
          <a:p>
            <a:r>
              <a:rPr lang="en-US" dirty="0">
                <a:sym typeface="+mn-ea"/>
              </a:rPr>
              <a:t>HBase in Pinterest</a:t>
            </a:r>
            <a:endParaRPr dirty="0"/>
          </a:p>
        </p:txBody>
      </p:sp>
      <p:sp>
        <p:nvSpPr>
          <p:cNvPr id="185" name="Shape 185"/>
          <p:cNvSpPr>
            <a:spLocks noGrp="1"/>
          </p:cNvSpPr>
          <p:nvPr>
            <p:ph type="body" idx="13"/>
          </p:nvPr>
        </p:nvSpPr>
        <p:spPr>
          <a:xfrm>
            <a:off x="961408" y="5715484"/>
            <a:ext cx="3110227" cy="3026470"/>
          </a:xfrm>
          <a:prstGeom prst="rect">
            <a:avLst/>
          </a:prstGeom>
        </p:spPr>
        <p:txBody>
          <a:bodyPr/>
          <a:lstStyle/>
          <a:p>
            <a:r>
              <a:t>01</a:t>
            </a:r>
          </a:p>
        </p:txBody>
      </p:sp>
      <p:sp>
        <p:nvSpPr>
          <p:cNvPr id="2" name="文本框 1"/>
          <p:cNvSpPr txBox="1"/>
          <p:nvPr/>
        </p:nvSpPr>
        <p:spPr>
          <a:xfrm>
            <a:off x="3666428" y="1809838"/>
            <a:ext cx="45719" cy="45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zh-CN" altLang="en-US" sz="5600" b="0" i="0" u="none" strike="noStrike" cap="none" spc="0" normalizeH="0" baseline="0">
              <a:ln>
                <a:noFill/>
              </a:ln>
              <a:solidFill>
                <a:srgbClr val="53585F"/>
              </a:solidFill>
              <a:effectLst/>
              <a:uFillTx/>
              <a:latin typeface="+mn-lt"/>
              <a:ea typeface="+mn-ea"/>
              <a:cs typeface="+mn-cs"/>
              <a:sym typeface="苹方 中等" panose="020B0400000000000000" charset="-122"/>
            </a:endParaRPr>
          </a:p>
        </p:txBody>
      </p:sp>
      <p:sp>
        <p:nvSpPr>
          <p:cNvPr id="3" name="文本框 2"/>
          <p:cNvSpPr txBox="1"/>
          <p:nvPr/>
        </p:nvSpPr>
        <p:spPr>
          <a:xfrm>
            <a:off x="3765525" y="289637"/>
            <a:ext cx="102592"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zh-CN" altLang="en-US" sz="56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err="1"/>
              <a:t>PinDedup</a:t>
            </a:r>
            <a:r>
              <a:rPr lang="en-US" dirty="0"/>
              <a:t> Approach</a:t>
            </a:r>
            <a:endParaRPr dirty="0">
              <a:solidFill>
                <a:srgbClr val="DC1313"/>
              </a:solidFill>
              <a:sym typeface="+mn-ea"/>
            </a:endParaRPr>
          </a:p>
        </p:txBody>
      </p:sp>
      <p:sp>
        <p:nvSpPr>
          <p:cNvPr id="13" name="Rectangle 12">
            <a:extLst>
              <a:ext uri="{FF2B5EF4-FFF2-40B4-BE49-F238E27FC236}">
                <a16:creationId xmlns:a16="http://schemas.microsoft.com/office/drawing/2014/main" id="{E0E85754-9483-7247-A8C1-302DF0EA0EAD}"/>
              </a:ext>
            </a:extLst>
          </p:cNvPr>
          <p:cNvSpPr/>
          <p:nvPr/>
        </p:nvSpPr>
        <p:spPr>
          <a:xfrm>
            <a:off x="7082863" y="4629027"/>
            <a:ext cx="2060736" cy="1123948"/>
          </a:xfrm>
          <a:prstGeom prst="rect">
            <a:avLst/>
          </a:prstGeom>
          <a:solidFill>
            <a:schemeClr val="accent3">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50000"/>
                  </a:schemeClr>
                </a:solidFill>
              </a:rPr>
              <a:t>rs1/F1</a:t>
            </a:r>
          </a:p>
        </p:txBody>
      </p:sp>
      <p:sp>
        <p:nvSpPr>
          <p:cNvPr id="14" name="Rectangle 13">
            <a:extLst>
              <a:ext uri="{FF2B5EF4-FFF2-40B4-BE49-F238E27FC236}">
                <a16:creationId xmlns:a16="http://schemas.microsoft.com/office/drawing/2014/main" id="{16D83305-34CB-454B-887D-B20209E48270}"/>
              </a:ext>
            </a:extLst>
          </p:cNvPr>
          <p:cNvSpPr/>
          <p:nvPr/>
        </p:nvSpPr>
        <p:spPr>
          <a:xfrm>
            <a:off x="7046470" y="6151147"/>
            <a:ext cx="2060736" cy="1190758"/>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50000"/>
                  </a:schemeClr>
                </a:solidFill>
              </a:rPr>
              <a:t>rs1/F2</a:t>
            </a:r>
          </a:p>
        </p:txBody>
      </p:sp>
      <p:sp>
        <p:nvSpPr>
          <p:cNvPr id="15" name="Rectangle 14">
            <a:extLst>
              <a:ext uri="{FF2B5EF4-FFF2-40B4-BE49-F238E27FC236}">
                <a16:creationId xmlns:a16="http://schemas.microsoft.com/office/drawing/2014/main" id="{9E102C57-F929-B049-9335-9A168CE28331}"/>
              </a:ext>
            </a:extLst>
          </p:cNvPr>
          <p:cNvSpPr/>
          <p:nvPr/>
        </p:nvSpPr>
        <p:spPr>
          <a:xfrm>
            <a:off x="7046470" y="7728559"/>
            <a:ext cx="2060736" cy="118617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50000"/>
                  </a:schemeClr>
                </a:solidFill>
              </a:rPr>
              <a:t>rs1/F3</a:t>
            </a:r>
          </a:p>
        </p:txBody>
      </p:sp>
      <p:sp>
        <p:nvSpPr>
          <p:cNvPr id="16" name="Rectangle 15">
            <a:extLst>
              <a:ext uri="{FF2B5EF4-FFF2-40B4-BE49-F238E27FC236}">
                <a16:creationId xmlns:a16="http://schemas.microsoft.com/office/drawing/2014/main" id="{40040BB8-7F41-9C4F-849C-F59DA626610A}"/>
              </a:ext>
            </a:extLst>
          </p:cNvPr>
          <p:cNvSpPr/>
          <p:nvPr/>
        </p:nvSpPr>
        <p:spPr>
          <a:xfrm>
            <a:off x="15294014" y="4629026"/>
            <a:ext cx="1973585" cy="1123949"/>
          </a:xfrm>
          <a:prstGeom prst="rect">
            <a:avLst/>
          </a:prstGeom>
          <a:solidFill>
            <a:schemeClr val="accent3">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50000"/>
                  </a:schemeClr>
                </a:solidFill>
              </a:rPr>
              <a:t>rs1/F1</a:t>
            </a:r>
          </a:p>
        </p:txBody>
      </p:sp>
      <p:sp>
        <p:nvSpPr>
          <p:cNvPr id="17" name="Rectangle 16">
            <a:extLst>
              <a:ext uri="{FF2B5EF4-FFF2-40B4-BE49-F238E27FC236}">
                <a16:creationId xmlns:a16="http://schemas.microsoft.com/office/drawing/2014/main" id="{265BF375-A781-0C47-B699-F645922A3BDE}"/>
              </a:ext>
            </a:extLst>
          </p:cNvPr>
          <p:cNvSpPr/>
          <p:nvPr/>
        </p:nvSpPr>
        <p:spPr>
          <a:xfrm>
            <a:off x="15257621" y="6151148"/>
            <a:ext cx="1973586" cy="1190758"/>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50000"/>
                  </a:schemeClr>
                </a:solidFill>
              </a:rPr>
              <a:t>rs1/F4</a:t>
            </a:r>
          </a:p>
        </p:txBody>
      </p:sp>
      <p:sp>
        <p:nvSpPr>
          <p:cNvPr id="18" name="Rectangle 17">
            <a:extLst>
              <a:ext uri="{FF2B5EF4-FFF2-40B4-BE49-F238E27FC236}">
                <a16:creationId xmlns:a16="http://schemas.microsoft.com/office/drawing/2014/main" id="{9B17E88C-9508-A449-9EE5-637A6C8D5ABB}"/>
              </a:ext>
            </a:extLst>
          </p:cNvPr>
          <p:cNvSpPr/>
          <p:nvPr/>
        </p:nvSpPr>
        <p:spPr>
          <a:xfrm>
            <a:off x="15257621" y="7728558"/>
            <a:ext cx="1973585" cy="118617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50000"/>
                  </a:schemeClr>
                </a:solidFill>
              </a:rPr>
              <a:t>rs1/F5</a:t>
            </a:r>
          </a:p>
        </p:txBody>
      </p:sp>
      <p:sp>
        <p:nvSpPr>
          <p:cNvPr id="19" name="TextBox 18">
            <a:extLst>
              <a:ext uri="{FF2B5EF4-FFF2-40B4-BE49-F238E27FC236}">
                <a16:creationId xmlns:a16="http://schemas.microsoft.com/office/drawing/2014/main" id="{0D30AEDA-D8FC-0C43-A70A-212E715C7263}"/>
              </a:ext>
            </a:extLst>
          </p:cNvPr>
          <p:cNvSpPr txBox="1"/>
          <p:nvPr/>
        </p:nvSpPr>
        <p:spPr>
          <a:xfrm>
            <a:off x="5062528" y="4860682"/>
            <a:ext cx="1670810" cy="600805"/>
          </a:xfrm>
          <a:prstGeom prst="rect">
            <a:avLst/>
          </a:prstGeom>
          <a:noFill/>
        </p:spPr>
        <p:txBody>
          <a:bodyPr wrap="square" rtlCol="0">
            <a:spAutoFit/>
          </a:bodyPr>
          <a:lstStyle/>
          <a:p>
            <a:pPr>
              <a:lnSpc>
                <a:spcPct val="90000"/>
              </a:lnSpc>
            </a:pPr>
            <a:r>
              <a:rPr lang="en-US" sz="3600" spc="-90" dirty="0">
                <a:solidFill>
                  <a:schemeClr val="bg2">
                    <a:lumMod val="50000"/>
                  </a:schemeClr>
                </a:solidFill>
                <a:cs typeface="Haas Grot Disp Pinterest"/>
              </a:rPr>
              <a:t>10GB</a:t>
            </a:r>
          </a:p>
        </p:txBody>
      </p:sp>
      <p:sp>
        <p:nvSpPr>
          <p:cNvPr id="21" name="TextBox 20">
            <a:extLst>
              <a:ext uri="{FF2B5EF4-FFF2-40B4-BE49-F238E27FC236}">
                <a16:creationId xmlns:a16="http://schemas.microsoft.com/office/drawing/2014/main" id="{F6A15B2E-53AE-3549-A03E-57A3A77864D7}"/>
              </a:ext>
            </a:extLst>
          </p:cNvPr>
          <p:cNvSpPr txBox="1"/>
          <p:nvPr/>
        </p:nvSpPr>
        <p:spPr>
          <a:xfrm>
            <a:off x="4962891" y="6446123"/>
            <a:ext cx="2714231" cy="600805"/>
          </a:xfrm>
          <a:prstGeom prst="rect">
            <a:avLst/>
          </a:prstGeom>
          <a:noFill/>
        </p:spPr>
        <p:txBody>
          <a:bodyPr wrap="square" rtlCol="0">
            <a:spAutoFit/>
          </a:bodyPr>
          <a:lstStyle/>
          <a:p>
            <a:pPr>
              <a:lnSpc>
                <a:spcPct val="90000"/>
              </a:lnSpc>
            </a:pPr>
            <a:r>
              <a:rPr lang="en-US" sz="3600" spc="-90" dirty="0">
                <a:solidFill>
                  <a:schemeClr val="bg2">
                    <a:lumMod val="50000"/>
                  </a:schemeClr>
                </a:solidFill>
                <a:cs typeface="Haas Grot Disp Pinterest"/>
              </a:rPr>
              <a:t>500MB</a:t>
            </a:r>
          </a:p>
        </p:txBody>
      </p:sp>
      <p:sp>
        <p:nvSpPr>
          <p:cNvPr id="22" name="TextBox 21">
            <a:extLst>
              <a:ext uri="{FF2B5EF4-FFF2-40B4-BE49-F238E27FC236}">
                <a16:creationId xmlns:a16="http://schemas.microsoft.com/office/drawing/2014/main" id="{EBCDA84E-7AFE-2742-ABD2-79EA50E332B6}"/>
              </a:ext>
            </a:extLst>
          </p:cNvPr>
          <p:cNvSpPr txBox="1"/>
          <p:nvPr/>
        </p:nvSpPr>
        <p:spPr>
          <a:xfrm>
            <a:off x="5026135" y="7932109"/>
            <a:ext cx="1670810" cy="600805"/>
          </a:xfrm>
          <a:prstGeom prst="rect">
            <a:avLst/>
          </a:prstGeom>
          <a:noFill/>
        </p:spPr>
        <p:txBody>
          <a:bodyPr wrap="square" rtlCol="0">
            <a:spAutoFit/>
          </a:bodyPr>
          <a:lstStyle/>
          <a:p>
            <a:pPr>
              <a:lnSpc>
                <a:spcPct val="90000"/>
              </a:lnSpc>
            </a:pPr>
            <a:r>
              <a:rPr lang="en-US" sz="3600" spc="-90" dirty="0">
                <a:solidFill>
                  <a:schemeClr val="bg2">
                    <a:lumMod val="50000"/>
                  </a:schemeClr>
                </a:solidFill>
                <a:cs typeface="Haas Grot Disp Pinterest"/>
              </a:rPr>
              <a:t>30MB</a:t>
            </a:r>
          </a:p>
        </p:txBody>
      </p:sp>
      <p:sp>
        <p:nvSpPr>
          <p:cNvPr id="24" name="TextBox 23">
            <a:extLst>
              <a:ext uri="{FF2B5EF4-FFF2-40B4-BE49-F238E27FC236}">
                <a16:creationId xmlns:a16="http://schemas.microsoft.com/office/drawing/2014/main" id="{8A3A480F-5828-AF44-AC06-4C0E491C5E02}"/>
              </a:ext>
            </a:extLst>
          </p:cNvPr>
          <p:cNvSpPr txBox="1"/>
          <p:nvPr/>
        </p:nvSpPr>
        <p:spPr>
          <a:xfrm>
            <a:off x="17476273" y="6414060"/>
            <a:ext cx="2008710" cy="600805"/>
          </a:xfrm>
          <a:prstGeom prst="rect">
            <a:avLst/>
          </a:prstGeom>
          <a:noFill/>
        </p:spPr>
        <p:txBody>
          <a:bodyPr wrap="square" rtlCol="0">
            <a:spAutoFit/>
          </a:bodyPr>
          <a:lstStyle/>
          <a:p>
            <a:pPr>
              <a:lnSpc>
                <a:spcPct val="90000"/>
              </a:lnSpc>
            </a:pPr>
            <a:r>
              <a:rPr lang="en-US" sz="3600" spc="-90" dirty="0">
                <a:solidFill>
                  <a:schemeClr val="bg2">
                    <a:lumMod val="50000"/>
                  </a:schemeClr>
                </a:solidFill>
                <a:cs typeface="Haas Grot Disp Pinterest"/>
              </a:rPr>
              <a:t>400MB</a:t>
            </a:r>
          </a:p>
        </p:txBody>
      </p:sp>
      <p:sp>
        <p:nvSpPr>
          <p:cNvPr id="29" name="TextBox 28">
            <a:extLst>
              <a:ext uri="{FF2B5EF4-FFF2-40B4-BE49-F238E27FC236}">
                <a16:creationId xmlns:a16="http://schemas.microsoft.com/office/drawing/2014/main" id="{0E0C178E-727A-2D43-8872-2FDA303871C8}"/>
              </a:ext>
            </a:extLst>
          </p:cNvPr>
          <p:cNvSpPr txBox="1"/>
          <p:nvPr/>
        </p:nvSpPr>
        <p:spPr>
          <a:xfrm>
            <a:off x="17476273" y="7932109"/>
            <a:ext cx="1670810" cy="600805"/>
          </a:xfrm>
          <a:prstGeom prst="rect">
            <a:avLst/>
          </a:prstGeom>
          <a:noFill/>
        </p:spPr>
        <p:txBody>
          <a:bodyPr wrap="square" rtlCol="0">
            <a:spAutoFit/>
          </a:bodyPr>
          <a:lstStyle/>
          <a:p>
            <a:pPr>
              <a:lnSpc>
                <a:spcPct val="90000"/>
              </a:lnSpc>
            </a:pPr>
            <a:r>
              <a:rPr lang="en-US" sz="3600" spc="-90" dirty="0">
                <a:solidFill>
                  <a:schemeClr val="bg2">
                    <a:lumMod val="50000"/>
                  </a:schemeClr>
                </a:solidFill>
                <a:cs typeface="Haas Grot Disp Pinterest"/>
              </a:rPr>
              <a:t>80MB</a:t>
            </a:r>
          </a:p>
        </p:txBody>
      </p:sp>
      <p:sp>
        <p:nvSpPr>
          <p:cNvPr id="4" name="TextBox 3">
            <a:extLst>
              <a:ext uri="{FF2B5EF4-FFF2-40B4-BE49-F238E27FC236}">
                <a16:creationId xmlns:a16="http://schemas.microsoft.com/office/drawing/2014/main" id="{640733AA-9793-1B4E-824A-4CAF59E780C5}"/>
              </a:ext>
            </a:extLst>
          </p:cNvPr>
          <p:cNvSpPr txBox="1"/>
          <p:nvPr/>
        </p:nvSpPr>
        <p:spPr>
          <a:xfrm>
            <a:off x="5897933" y="2652114"/>
            <a:ext cx="3968843"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dirty="0">
                <a:ln>
                  <a:noFill/>
                </a:ln>
                <a:solidFill>
                  <a:schemeClr val="accent1">
                    <a:lumMod val="60000"/>
                    <a:lumOff val="40000"/>
                  </a:schemeClr>
                </a:solidFill>
                <a:effectLst/>
                <a:uFillTx/>
                <a:ea typeface="+mn-ea"/>
                <a:cs typeface="+mn-cs"/>
                <a:sym typeface="苹方 中等" panose="020B0400000000000000" charset="-122"/>
              </a:rPr>
              <a:t>Day1 backup</a:t>
            </a:r>
          </a:p>
        </p:txBody>
      </p:sp>
      <p:sp>
        <p:nvSpPr>
          <p:cNvPr id="34" name="TextBox 33">
            <a:extLst>
              <a:ext uri="{FF2B5EF4-FFF2-40B4-BE49-F238E27FC236}">
                <a16:creationId xmlns:a16="http://schemas.microsoft.com/office/drawing/2014/main" id="{E059D5B7-7B1A-C04D-A63A-B61FE394BE44}"/>
              </a:ext>
            </a:extLst>
          </p:cNvPr>
          <p:cNvSpPr txBox="1"/>
          <p:nvPr/>
        </p:nvSpPr>
        <p:spPr>
          <a:xfrm>
            <a:off x="15388114" y="2652114"/>
            <a:ext cx="375896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dirty="0">
                <a:solidFill>
                  <a:schemeClr val="accent1">
                    <a:lumMod val="60000"/>
                    <a:lumOff val="40000"/>
                  </a:schemeClr>
                </a:solidFill>
              </a:rPr>
              <a:t>Day2 backup</a:t>
            </a:r>
          </a:p>
        </p:txBody>
      </p:sp>
      <p:sp>
        <p:nvSpPr>
          <p:cNvPr id="30" name="TextBox 29">
            <a:extLst>
              <a:ext uri="{FF2B5EF4-FFF2-40B4-BE49-F238E27FC236}">
                <a16:creationId xmlns:a16="http://schemas.microsoft.com/office/drawing/2014/main" id="{2E3CC36F-D5DD-E145-861B-31CD56C4266C}"/>
              </a:ext>
            </a:extLst>
          </p:cNvPr>
          <p:cNvSpPr txBox="1"/>
          <p:nvPr/>
        </p:nvSpPr>
        <p:spPr>
          <a:xfrm>
            <a:off x="17512666" y="4940902"/>
            <a:ext cx="1670810" cy="600805"/>
          </a:xfrm>
          <a:prstGeom prst="rect">
            <a:avLst/>
          </a:prstGeom>
          <a:noFill/>
        </p:spPr>
        <p:txBody>
          <a:bodyPr wrap="square" rtlCol="0">
            <a:spAutoFit/>
          </a:bodyPr>
          <a:lstStyle/>
          <a:p>
            <a:pPr>
              <a:lnSpc>
                <a:spcPct val="90000"/>
              </a:lnSpc>
            </a:pPr>
            <a:r>
              <a:rPr lang="en-US" sz="3600" spc="-90" dirty="0">
                <a:solidFill>
                  <a:schemeClr val="bg2">
                    <a:lumMod val="50000"/>
                  </a:schemeClr>
                </a:solidFill>
                <a:cs typeface="Haas Grot Disp Pinterest"/>
              </a:rPr>
              <a:t>10GB</a:t>
            </a:r>
          </a:p>
        </p:txBody>
      </p:sp>
      <p:grpSp>
        <p:nvGrpSpPr>
          <p:cNvPr id="31" name="Group 30">
            <a:extLst>
              <a:ext uri="{FF2B5EF4-FFF2-40B4-BE49-F238E27FC236}">
                <a16:creationId xmlns:a16="http://schemas.microsoft.com/office/drawing/2014/main" id="{A5F89D66-FF66-E449-9297-B9E91497AD62}"/>
              </a:ext>
            </a:extLst>
          </p:cNvPr>
          <p:cNvGrpSpPr/>
          <p:nvPr/>
        </p:nvGrpSpPr>
        <p:grpSpPr>
          <a:xfrm>
            <a:off x="4781461" y="3591591"/>
            <a:ext cx="15876335" cy="600805"/>
            <a:chOff x="535223" y="1914093"/>
            <a:chExt cx="10600559" cy="600805"/>
          </a:xfrm>
        </p:grpSpPr>
        <p:sp>
          <p:nvSpPr>
            <p:cNvPr id="32" name="TextBox 31">
              <a:extLst>
                <a:ext uri="{FF2B5EF4-FFF2-40B4-BE49-F238E27FC236}">
                  <a16:creationId xmlns:a16="http://schemas.microsoft.com/office/drawing/2014/main" id="{ED0905EC-8A8D-8949-9571-F20F8DAC3C30}"/>
                </a:ext>
              </a:extLst>
            </p:cNvPr>
            <p:cNvSpPr txBox="1"/>
            <p:nvPr/>
          </p:nvSpPr>
          <p:spPr>
            <a:xfrm>
              <a:off x="535223" y="1914093"/>
              <a:ext cx="4418487" cy="600805"/>
            </a:xfrm>
            <a:prstGeom prst="rect">
              <a:avLst/>
            </a:prstGeom>
            <a:noFill/>
          </p:spPr>
          <p:txBody>
            <a:bodyPr wrap="none" rtlCol="0">
              <a:spAutoFit/>
            </a:bodyPr>
            <a:lstStyle/>
            <a:p>
              <a:pPr>
                <a:lnSpc>
                  <a:spcPct val="90000"/>
                </a:lnSpc>
              </a:pPr>
              <a:r>
                <a:rPr lang="en-US" sz="3600" spc="-90" dirty="0">
                  <a:solidFill>
                    <a:schemeClr val="bg2">
                      <a:lumMod val="50000"/>
                    </a:schemeClr>
                  </a:solidFill>
                  <a:cs typeface="Haas Grot Disp Pinterest"/>
                </a:rPr>
                <a:t>Source: s3://bucket/</a:t>
              </a:r>
              <a:r>
                <a:rPr lang="en-US" sz="3600" spc="-90" dirty="0" err="1">
                  <a:solidFill>
                    <a:schemeClr val="bg2">
                      <a:lumMod val="50000"/>
                    </a:schemeClr>
                  </a:solidFill>
                  <a:cs typeface="Haas Grot Disp Pinterest"/>
                </a:rPr>
                <a:t>dir</a:t>
              </a:r>
              <a:r>
                <a:rPr lang="en-US" sz="3600" spc="-90" dirty="0">
                  <a:solidFill>
                    <a:schemeClr val="bg2">
                      <a:lumMod val="50000"/>
                    </a:schemeClr>
                  </a:solidFill>
                  <a:cs typeface="Haas Grot Disp Pinterest"/>
                </a:rPr>
                <a:t>/</a:t>
              </a:r>
              <a:r>
                <a:rPr lang="en-US" sz="3600" spc="-90" dirty="0" err="1">
                  <a:solidFill>
                    <a:schemeClr val="bg2">
                      <a:lumMod val="50000"/>
                    </a:schemeClr>
                  </a:solidFill>
                  <a:cs typeface="Haas Grot Disp Pinterest"/>
                </a:rPr>
                <a:t>dt</a:t>
              </a:r>
              <a:r>
                <a:rPr lang="en-US" sz="3600" spc="-90" dirty="0">
                  <a:solidFill>
                    <a:schemeClr val="bg2">
                      <a:lumMod val="50000"/>
                    </a:schemeClr>
                  </a:solidFill>
                  <a:cs typeface="Haas Grot Disp Pinterest"/>
                </a:rPr>
                <a:t>=dt1</a:t>
              </a:r>
            </a:p>
          </p:txBody>
        </p:sp>
        <p:sp>
          <p:nvSpPr>
            <p:cNvPr id="33" name="TextBox 32">
              <a:extLst>
                <a:ext uri="{FF2B5EF4-FFF2-40B4-BE49-F238E27FC236}">
                  <a16:creationId xmlns:a16="http://schemas.microsoft.com/office/drawing/2014/main" id="{19D5EB38-1F2F-5D4E-8175-8D2E346DC3BA}"/>
                </a:ext>
              </a:extLst>
            </p:cNvPr>
            <p:cNvSpPr txBox="1"/>
            <p:nvPr/>
          </p:nvSpPr>
          <p:spPr>
            <a:xfrm>
              <a:off x="6730139" y="1914093"/>
              <a:ext cx="4405643" cy="600805"/>
            </a:xfrm>
            <a:prstGeom prst="rect">
              <a:avLst/>
            </a:prstGeom>
            <a:noFill/>
          </p:spPr>
          <p:txBody>
            <a:bodyPr wrap="none" rtlCol="0">
              <a:spAutoFit/>
            </a:bodyPr>
            <a:lstStyle/>
            <a:p>
              <a:pPr>
                <a:lnSpc>
                  <a:spcPct val="90000"/>
                </a:lnSpc>
              </a:pPr>
              <a:r>
                <a:rPr lang="en-US" sz="3600" spc="-90" dirty="0">
                  <a:solidFill>
                    <a:schemeClr val="bg2">
                      <a:lumMod val="50000"/>
                    </a:schemeClr>
                  </a:solidFill>
                  <a:cs typeface="Haas Grot Disp Pinterest"/>
                </a:rPr>
                <a:t>Target: s3://bucket/</a:t>
              </a:r>
              <a:r>
                <a:rPr lang="en-US" sz="3600" spc="-90" dirty="0" err="1">
                  <a:solidFill>
                    <a:schemeClr val="bg2">
                      <a:lumMod val="50000"/>
                    </a:schemeClr>
                  </a:solidFill>
                  <a:cs typeface="Haas Grot Disp Pinterest"/>
                </a:rPr>
                <a:t>dir</a:t>
              </a:r>
              <a:r>
                <a:rPr lang="en-US" sz="3600" spc="-90" dirty="0">
                  <a:solidFill>
                    <a:schemeClr val="bg2">
                      <a:lumMod val="50000"/>
                    </a:schemeClr>
                  </a:solidFill>
                  <a:cs typeface="Haas Grot Disp Pinterest"/>
                </a:rPr>
                <a:t>/</a:t>
              </a:r>
              <a:r>
                <a:rPr lang="en-US" sz="3600" spc="-90" dirty="0" err="1">
                  <a:solidFill>
                    <a:schemeClr val="bg2">
                      <a:lumMod val="50000"/>
                    </a:schemeClr>
                  </a:solidFill>
                  <a:cs typeface="Haas Grot Disp Pinterest"/>
                </a:rPr>
                <a:t>dt</a:t>
              </a:r>
              <a:r>
                <a:rPr lang="en-US" sz="3600" spc="-90" dirty="0">
                  <a:solidFill>
                    <a:schemeClr val="bg2">
                      <a:lumMod val="50000"/>
                    </a:schemeClr>
                  </a:solidFill>
                  <a:cs typeface="Haas Grot Disp Pinterest"/>
                </a:rPr>
                <a:t>=dt2</a:t>
              </a:r>
            </a:p>
          </p:txBody>
        </p:sp>
      </p:grpSp>
      <p:grpSp>
        <p:nvGrpSpPr>
          <p:cNvPr id="6" name="Group 5">
            <a:extLst>
              <a:ext uri="{FF2B5EF4-FFF2-40B4-BE49-F238E27FC236}">
                <a16:creationId xmlns:a16="http://schemas.microsoft.com/office/drawing/2014/main" id="{89BAEBE2-0BF9-5C43-AD03-445C7DC36ECF}"/>
              </a:ext>
            </a:extLst>
          </p:cNvPr>
          <p:cNvGrpSpPr/>
          <p:nvPr/>
        </p:nvGrpSpPr>
        <p:grpSpPr>
          <a:xfrm>
            <a:off x="9143599" y="4588524"/>
            <a:ext cx="6150415" cy="1244833"/>
            <a:chOff x="9143599" y="4588524"/>
            <a:chExt cx="6150415" cy="1244833"/>
          </a:xfrm>
        </p:grpSpPr>
        <p:sp>
          <p:nvSpPr>
            <p:cNvPr id="35" name="TextBox 34">
              <a:extLst>
                <a:ext uri="{FF2B5EF4-FFF2-40B4-BE49-F238E27FC236}">
                  <a16:creationId xmlns:a16="http://schemas.microsoft.com/office/drawing/2014/main" id="{394B2F38-D027-2945-8CCC-E3CABE4AF39D}"/>
                </a:ext>
              </a:extLst>
            </p:cNvPr>
            <p:cNvSpPr txBox="1"/>
            <p:nvPr/>
          </p:nvSpPr>
          <p:spPr>
            <a:xfrm>
              <a:off x="9388666" y="4588524"/>
              <a:ext cx="5844229" cy="544316"/>
            </a:xfrm>
            <a:prstGeom prst="rect">
              <a:avLst/>
            </a:prstGeom>
            <a:noFill/>
          </p:spPr>
          <p:txBody>
            <a:bodyPr wrap="none" rtlCol="0">
              <a:spAutoFit/>
            </a:bodyPr>
            <a:lstStyle/>
            <a:p>
              <a:pPr>
                <a:lnSpc>
                  <a:spcPct val="90000"/>
                </a:lnSpc>
              </a:pPr>
              <a:r>
                <a:rPr lang="en-US" sz="3200" spc="-90" dirty="0">
                  <a:solidFill>
                    <a:schemeClr val="bg2">
                      <a:lumMod val="50000"/>
                    </a:schemeClr>
                  </a:solidFill>
                  <a:cs typeface="Haas Grot Disp Pinterest"/>
                </a:rPr>
                <a:t>Same file name and checksum</a:t>
              </a:r>
            </a:p>
          </p:txBody>
        </p:sp>
        <p:cxnSp>
          <p:nvCxnSpPr>
            <p:cNvPr id="5" name="Straight Arrow Connector 4">
              <a:extLst>
                <a:ext uri="{FF2B5EF4-FFF2-40B4-BE49-F238E27FC236}">
                  <a16:creationId xmlns:a16="http://schemas.microsoft.com/office/drawing/2014/main" id="{DD211805-96DA-4E45-9A15-D1E31A547C08}"/>
                </a:ext>
              </a:extLst>
            </p:cNvPr>
            <p:cNvCxnSpPr>
              <a:stCxn id="13" idx="3"/>
              <a:endCxn id="16" idx="1"/>
            </p:cNvCxnSpPr>
            <p:nvPr/>
          </p:nvCxnSpPr>
          <p:spPr>
            <a:xfrm>
              <a:off x="9143599" y="5191001"/>
              <a:ext cx="6150415" cy="0"/>
            </a:xfrm>
            <a:prstGeom prst="straightConnector1">
              <a:avLst/>
            </a:prstGeom>
            <a:noFill/>
            <a:ln w="63500" cap="flat">
              <a:solidFill>
                <a:schemeClr val="accent1">
                  <a:hueOff val="-78757"/>
                  <a:satOff val="2397"/>
                  <a:lumOff val="10536"/>
                </a:schemeClr>
              </a:solidFill>
              <a:prstDash val="solid"/>
              <a:miter lim="400000"/>
              <a:headEnd type="triangle"/>
              <a:tailEnd type="triangle"/>
            </a:ln>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2353F3E5-F026-E14D-AE77-04D5213798B1}"/>
                </a:ext>
              </a:extLst>
            </p:cNvPr>
            <p:cNvSpPr txBox="1"/>
            <p:nvPr/>
          </p:nvSpPr>
          <p:spPr>
            <a:xfrm>
              <a:off x="10457347" y="5289041"/>
              <a:ext cx="3515386" cy="544316"/>
            </a:xfrm>
            <a:prstGeom prst="rect">
              <a:avLst/>
            </a:prstGeom>
            <a:noFill/>
          </p:spPr>
          <p:txBody>
            <a:bodyPr wrap="none" rtlCol="0">
              <a:spAutoFit/>
            </a:bodyPr>
            <a:lstStyle/>
            <a:p>
              <a:pPr>
                <a:lnSpc>
                  <a:spcPct val="90000"/>
                </a:lnSpc>
              </a:pPr>
              <a:r>
                <a:rPr lang="en-US" sz="3200" spc="-90" dirty="0" err="1">
                  <a:solidFill>
                    <a:schemeClr val="bg2">
                      <a:lumMod val="50000"/>
                    </a:schemeClr>
                  </a:solidFill>
                  <a:cs typeface="Haas Grot Disp Pinterest"/>
                </a:rPr>
                <a:t>Dedup</a:t>
              </a:r>
              <a:r>
                <a:rPr lang="en-US" sz="3200" spc="-90" dirty="0">
                  <a:solidFill>
                    <a:schemeClr val="bg2">
                      <a:lumMod val="50000"/>
                    </a:schemeClr>
                  </a:solidFill>
                  <a:cs typeface="Haas Grot Disp Pinterest"/>
                </a:rPr>
                <a:t> candidates</a:t>
              </a:r>
            </a:p>
          </p:txBody>
        </p:sp>
      </p:grpSp>
      <p:sp>
        <p:nvSpPr>
          <p:cNvPr id="37" name="TextBox 36">
            <a:extLst>
              <a:ext uri="{FF2B5EF4-FFF2-40B4-BE49-F238E27FC236}">
                <a16:creationId xmlns:a16="http://schemas.microsoft.com/office/drawing/2014/main" id="{980A8E60-9E2C-0B4A-BCB4-7E8CD55BD8B1}"/>
              </a:ext>
            </a:extLst>
          </p:cNvPr>
          <p:cNvSpPr txBox="1"/>
          <p:nvPr/>
        </p:nvSpPr>
        <p:spPr>
          <a:xfrm>
            <a:off x="4499407" y="10105995"/>
            <a:ext cx="17212275" cy="1938992"/>
          </a:xfrm>
          <a:prstGeom prst="rect">
            <a:avLst/>
          </a:prstGeom>
          <a:noFill/>
        </p:spPr>
        <p:txBody>
          <a:bodyPr wrap="square" rtlCol="0">
            <a:spAutoFit/>
          </a:bodyPr>
          <a:lstStyle/>
          <a:p>
            <a:pPr marL="685800" indent="-685800">
              <a:buFont typeface="Arial" panose="020B0604020202020204" pitchFamily="34" charset="0"/>
              <a:buChar char="•"/>
            </a:pPr>
            <a:r>
              <a:rPr lang="en-US" sz="4000" spc="-90" dirty="0">
                <a:solidFill>
                  <a:schemeClr val="bg2">
                    <a:lumMod val="50000"/>
                  </a:schemeClr>
                </a:solidFill>
                <a:cs typeface="Haas Grot Disp Pinterest"/>
              </a:rPr>
              <a:t>Only checks </a:t>
            </a:r>
            <a:r>
              <a:rPr lang="en-US" sz="4000" spc="-90" dirty="0" err="1">
                <a:solidFill>
                  <a:schemeClr val="bg2">
                    <a:lumMod val="50000"/>
                  </a:schemeClr>
                </a:solidFill>
                <a:cs typeface="Haas Grot Disp Pinterest"/>
              </a:rPr>
              <a:t>HFiles</a:t>
            </a:r>
            <a:r>
              <a:rPr lang="en-US" sz="4000" spc="-90" dirty="0">
                <a:solidFill>
                  <a:schemeClr val="bg2">
                    <a:lumMod val="50000"/>
                  </a:schemeClr>
                </a:solidFill>
                <a:cs typeface="Haas Grot Disp Pinterest"/>
              </a:rPr>
              <a:t> in the same regions in adjacent dates</a:t>
            </a:r>
          </a:p>
          <a:p>
            <a:pPr marL="685800" indent="-685800">
              <a:buFont typeface="Arial" panose="020B0604020202020204" pitchFamily="34" charset="0"/>
              <a:buChar char="•"/>
            </a:pPr>
            <a:r>
              <a:rPr lang="en-US" sz="4000" spc="-90" dirty="0">
                <a:solidFill>
                  <a:schemeClr val="bg2">
                    <a:lumMod val="50000"/>
                  </a:schemeClr>
                </a:solidFill>
                <a:cs typeface="Haas Grot Disp Pinterest"/>
              </a:rPr>
              <a:t>Declare duplicates when both filename and md5sum match</a:t>
            </a:r>
          </a:p>
          <a:p>
            <a:pPr marL="685800" indent="-685800">
              <a:buFont typeface="Arial" panose="020B0604020202020204" pitchFamily="34" charset="0"/>
              <a:buChar char="•"/>
            </a:pPr>
            <a:r>
              <a:rPr lang="en-US" sz="4000" spc="-90" dirty="0">
                <a:solidFill>
                  <a:schemeClr val="bg2">
                    <a:lumMod val="50000"/>
                  </a:schemeClr>
                </a:solidFill>
                <a:cs typeface="Haas Grot Disp Pinterest"/>
              </a:rPr>
              <a:t>No need for large on-disk </a:t>
            </a:r>
            <a:r>
              <a:rPr lang="en-US" sz="4000" spc="-90" dirty="0" err="1">
                <a:solidFill>
                  <a:schemeClr val="bg2">
                    <a:lumMod val="50000"/>
                  </a:schemeClr>
                </a:solidFill>
                <a:cs typeface="Haas Grot Disp Pinterest"/>
              </a:rPr>
              <a:t>dedup</a:t>
            </a:r>
            <a:r>
              <a:rPr lang="en-US" sz="4000" spc="-90" dirty="0">
                <a:solidFill>
                  <a:schemeClr val="bg2">
                    <a:lumMod val="50000"/>
                  </a:schemeClr>
                </a:solidFill>
                <a:cs typeface="Haas Grot Disp Pinterest"/>
              </a:rPr>
              <a:t> index, very fast lookup</a:t>
            </a:r>
          </a:p>
        </p:txBody>
      </p:sp>
    </p:spTree>
    <p:extLst>
      <p:ext uri="{BB962C8B-B14F-4D97-AF65-F5344CB8AC3E}">
        <p14:creationId xmlns:p14="http://schemas.microsoft.com/office/powerpoint/2010/main" val="1821714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Design Choices</a:t>
            </a:r>
            <a:endParaRPr dirty="0">
              <a:solidFill>
                <a:srgbClr val="DC1313"/>
              </a:solidFill>
              <a:sym typeface="+mn-ea"/>
            </a:endParaRPr>
          </a:p>
        </p:txBody>
      </p:sp>
      <p:sp>
        <p:nvSpPr>
          <p:cNvPr id="233" name="Shape 233"/>
          <p:cNvSpPr/>
          <p:nvPr/>
        </p:nvSpPr>
        <p:spPr>
          <a:xfrm>
            <a:off x="2562924" y="7754818"/>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latin typeface="+mj-lt"/>
            </a:endParaRPr>
          </a:p>
        </p:txBody>
      </p:sp>
      <p:sp>
        <p:nvSpPr>
          <p:cNvPr id="234" name="Shape 234"/>
          <p:cNvSpPr/>
          <p:nvPr/>
        </p:nvSpPr>
        <p:spPr>
          <a:xfrm>
            <a:off x="3008811" y="7655546"/>
            <a:ext cx="4343177" cy="933589"/>
          </a:xfrm>
          <a:prstGeom prst="rect">
            <a:avLst/>
          </a:prstGeom>
          <a:ln w="12700">
            <a:miter lim="400000"/>
          </a:ln>
        </p:spPr>
        <p:txBody>
          <a:bodyPr wrap="none" lIns="50800" tIns="50800" rIns="50800" bIns="50800" anchor="ctr">
            <a:spAutoFit/>
          </a:bodyPr>
          <a:lstStyle>
            <a:lvl1pPr>
              <a:spcBef>
                <a:spcPts val="5900"/>
              </a:spcBef>
              <a:defRPr sz="4200"/>
            </a:lvl1pPr>
          </a:lstStyle>
          <a:p>
            <a:pPr>
              <a:spcBef>
                <a:spcPts val="1800"/>
              </a:spcBef>
            </a:pPr>
            <a:r>
              <a:rPr lang="en-US" sz="5400" spc="-90" dirty="0">
                <a:solidFill>
                  <a:schemeClr val="tx2"/>
                </a:solidFill>
                <a:latin typeface="+mj-lt"/>
                <a:cs typeface="Haas Grot Disp Pinterest"/>
              </a:rPr>
              <a:t>File encoding</a:t>
            </a:r>
          </a:p>
        </p:txBody>
      </p:sp>
      <p:sp>
        <p:nvSpPr>
          <p:cNvPr id="9" name="Shape 233">
            <a:extLst>
              <a:ext uri="{FF2B5EF4-FFF2-40B4-BE49-F238E27FC236}">
                <a16:creationId xmlns:a16="http://schemas.microsoft.com/office/drawing/2014/main" id="{099F65B0-3798-4D40-B67D-685BBCC52B0E}"/>
              </a:ext>
            </a:extLst>
          </p:cNvPr>
          <p:cNvSpPr/>
          <p:nvPr/>
        </p:nvSpPr>
        <p:spPr>
          <a:xfrm>
            <a:off x="2562924" y="299714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latin typeface="+mj-lt"/>
            </a:endParaRPr>
          </a:p>
        </p:txBody>
      </p:sp>
      <p:sp>
        <p:nvSpPr>
          <p:cNvPr id="10" name="Shape 234">
            <a:extLst>
              <a:ext uri="{FF2B5EF4-FFF2-40B4-BE49-F238E27FC236}">
                <a16:creationId xmlns:a16="http://schemas.microsoft.com/office/drawing/2014/main" id="{12A9D08E-A1D0-DC45-93AD-5A55B02A653A}"/>
              </a:ext>
            </a:extLst>
          </p:cNvPr>
          <p:cNvSpPr/>
          <p:nvPr/>
        </p:nvSpPr>
        <p:spPr>
          <a:xfrm>
            <a:off x="3008948" y="2935784"/>
            <a:ext cx="11353749"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tx2"/>
                </a:solidFill>
                <a:latin typeface="+mj-lt"/>
                <a:cs typeface="Haas Grot Disp Pinterest"/>
              </a:rPr>
              <a:t>File- vs. chunk-level deduplication </a:t>
            </a:r>
          </a:p>
        </p:txBody>
      </p:sp>
      <p:sp>
        <p:nvSpPr>
          <p:cNvPr id="25" name="Shape 233">
            <a:extLst>
              <a:ext uri="{FF2B5EF4-FFF2-40B4-BE49-F238E27FC236}">
                <a16:creationId xmlns:a16="http://schemas.microsoft.com/office/drawing/2014/main" id="{3FBC1B4E-FEEE-A043-99D4-62C90E1D6230}"/>
              </a:ext>
            </a:extLst>
          </p:cNvPr>
          <p:cNvSpPr/>
          <p:nvPr/>
        </p:nvSpPr>
        <p:spPr>
          <a:xfrm>
            <a:off x="2562787" y="5445530"/>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latin typeface="+mj-lt"/>
            </a:endParaRPr>
          </a:p>
        </p:txBody>
      </p:sp>
      <p:sp>
        <p:nvSpPr>
          <p:cNvPr id="26" name="Shape 234">
            <a:extLst>
              <a:ext uri="{FF2B5EF4-FFF2-40B4-BE49-F238E27FC236}">
                <a16:creationId xmlns:a16="http://schemas.microsoft.com/office/drawing/2014/main" id="{75407C20-5857-944C-BE66-1E2C2BC471E2}"/>
              </a:ext>
            </a:extLst>
          </p:cNvPr>
          <p:cNvSpPr/>
          <p:nvPr/>
        </p:nvSpPr>
        <p:spPr>
          <a:xfrm>
            <a:off x="3008811" y="5384170"/>
            <a:ext cx="9917138" cy="933589"/>
          </a:xfrm>
          <a:prstGeom prst="rect">
            <a:avLst/>
          </a:prstGeom>
          <a:ln w="12700">
            <a:miter lim="400000"/>
          </a:ln>
        </p:spPr>
        <p:txBody>
          <a:bodyPr wrap="none" lIns="50800" tIns="50800" rIns="50800" bIns="50800" anchor="ctr">
            <a:spAutoFit/>
          </a:bodyPr>
          <a:lstStyle>
            <a:lvl1pPr>
              <a:spcBef>
                <a:spcPts val="5900"/>
              </a:spcBef>
              <a:defRPr sz="4200"/>
            </a:lvl1pPr>
          </a:lstStyle>
          <a:p>
            <a:pPr>
              <a:spcBef>
                <a:spcPts val="1800"/>
              </a:spcBef>
            </a:pPr>
            <a:r>
              <a:rPr lang="en-US" sz="5400" spc="-90" dirty="0">
                <a:solidFill>
                  <a:schemeClr val="tx2"/>
                </a:solidFill>
                <a:latin typeface="+mj-lt"/>
                <a:cs typeface="Haas Grot Disp Pinterest"/>
              </a:rPr>
              <a:t>Online vs. offline deduplication</a:t>
            </a:r>
          </a:p>
        </p:txBody>
      </p:sp>
    </p:spTree>
    <p:extLst>
      <p:ext uri="{BB962C8B-B14F-4D97-AF65-F5344CB8AC3E}">
        <p14:creationId xmlns:p14="http://schemas.microsoft.com/office/powerpoint/2010/main" val="337898687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xfrm>
            <a:off x="609477" y="304121"/>
            <a:ext cx="14007145" cy="1124248"/>
          </a:xfrm>
          <a:prstGeom prst="rect">
            <a:avLst/>
          </a:prstGeom>
        </p:spPr>
        <p:txBody>
          <a:bodyPr/>
          <a:lstStyle/>
          <a:p>
            <a:r>
              <a:rPr lang="en-US" dirty="0"/>
              <a:t>File- vs. Chunk-level </a:t>
            </a:r>
            <a:r>
              <a:rPr lang="en-US" dirty="0" err="1"/>
              <a:t>Dedup</a:t>
            </a:r>
            <a:endParaRPr dirty="0">
              <a:solidFill>
                <a:srgbClr val="DC1313"/>
              </a:solidFill>
              <a:sym typeface="+mn-ea"/>
            </a:endParaRPr>
          </a:p>
        </p:txBody>
      </p:sp>
      <p:grpSp>
        <p:nvGrpSpPr>
          <p:cNvPr id="11" name="Group 10">
            <a:extLst>
              <a:ext uri="{FF2B5EF4-FFF2-40B4-BE49-F238E27FC236}">
                <a16:creationId xmlns:a16="http://schemas.microsoft.com/office/drawing/2014/main" id="{55280534-E528-A147-9D94-1848E45A84AE}"/>
              </a:ext>
            </a:extLst>
          </p:cNvPr>
          <p:cNvGrpSpPr/>
          <p:nvPr/>
        </p:nvGrpSpPr>
        <p:grpSpPr>
          <a:xfrm>
            <a:off x="2562924" y="2112824"/>
            <a:ext cx="20954523" cy="933589"/>
            <a:chOff x="2562924" y="2112824"/>
            <a:chExt cx="20954523" cy="933589"/>
          </a:xfrm>
        </p:grpSpPr>
        <p:sp>
          <p:nvSpPr>
            <p:cNvPr id="9" name="Shape 233">
              <a:extLst>
                <a:ext uri="{FF2B5EF4-FFF2-40B4-BE49-F238E27FC236}">
                  <a16:creationId xmlns:a16="http://schemas.microsoft.com/office/drawing/2014/main" id="{099F65B0-3798-4D40-B67D-685BBCC52B0E}"/>
                </a:ext>
              </a:extLst>
            </p:cNvPr>
            <p:cNvSpPr/>
            <p:nvPr/>
          </p:nvSpPr>
          <p:spPr>
            <a:xfrm>
              <a:off x="2562924" y="217418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10" name="Shape 234">
              <a:extLst>
                <a:ext uri="{FF2B5EF4-FFF2-40B4-BE49-F238E27FC236}">
                  <a16:creationId xmlns:a16="http://schemas.microsoft.com/office/drawing/2014/main" id="{12A9D08E-A1D0-DC45-93AD-5A55B02A653A}"/>
                </a:ext>
              </a:extLst>
            </p:cNvPr>
            <p:cNvSpPr/>
            <p:nvPr/>
          </p:nvSpPr>
          <p:spPr>
            <a:xfrm>
              <a:off x="3008948" y="2112824"/>
              <a:ext cx="20508499"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tx2"/>
                  </a:solidFill>
                  <a:cs typeface="Haas Grot Disp Pinterest"/>
                </a:rPr>
                <a:t>More fine-grained duplication detection? -&gt; Chunk-level </a:t>
              </a:r>
              <a:r>
                <a:rPr lang="en-US" sz="5400" spc="-90" dirty="0" err="1">
                  <a:solidFill>
                    <a:schemeClr val="tx2"/>
                  </a:solidFill>
                  <a:cs typeface="Haas Grot Disp Pinterest"/>
                </a:rPr>
                <a:t>dedup</a:t>
              </a:r>
              <a:endParaRPr lang="en-US" sz="5400" spc="-90" dirty="0">
                <a:solidFill>
                  <a:schemeClr val="tx2"/>
                </a:solidFill>
                <a:cs typeface="Haas Grot Disp Pinterest"/>
              </a:endParaRPr>
            </a:p>
          </p:txBody>
        </p:sp>
      </p:grpSp>
      <p:sp>
        <p:nvSpPr>
          <p:cNvPr id="25" name="Shape 233">
            <a:extLst>
              <a:ext uri="{FF2B5EF4-FFF2-40B4-BE49-F238E27FC236}">
                <a16:creationId xmlns:a16="http://schemas.microsoft.com/office/drawing/2014/main" id="{3FBC1B4E-FEEE-A043-99D4-62C90E1D6230}"/>
              </a:ext>
            </a:extLst>
          </p:cNvPr>
          <p:cNvSpPr/>
          <p:nvPr/>
        </p:nvSpPr>
        <p:spPr>
          <a:xfrm>
            <a:off x="2562924" y="343643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6" name="Shape 234">
            <a:extLst>
              <a:ext uri="{FF2B5EF4-FFF2-40B4-BE49-F238E27FC236}">
                <a16:creationId xmlns:a16="http://schemas.microsoft.com/office/drawing/2014/main" id="{75407C20-5857-944C-BE66-1E2C2BC471E2}"/>
              </a:ext>
            </a:extLst>
          </p:cNvPr>
          <p:cNvSpPr/>
          <p:nvPr/>
        </p:nvSpPr>
        <p:spPr>
          <a:xfrm>
            <a:off x="3008948" y="3375075"/>
            <a:ext cx="7260962"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tx2"/>
                </a:solidFill>
                <a:cs typeface="Haas Grot Disp Pinterest"/>
              </a:rPr>
              <a:t>Only marginal benefits</a:t>
            </a:r>
            <a:endParaRPr lang="en-US" sz="5400" spc="-90" dirty="0">
              <a:solidFill>
                <a:schemeClr val="tx2"/>
              </a:solidFill>
            </a:endParaRPr>
          </a:p>
        </p:txBody>
      </p:sp>
      <p:sp>
        <p:nvSpPr>
          <p:cNvPr id="27" name="Shape 235">
            <a:extLst>
              <a:ext uri="{FF2B5EF4-FFF2-40B4-BE49-F238E27FC236}">
                <a16:creationId xmlns:a16="http://schemas.microsoft.com/office/drawing/2014/main" id="{92D3F47B-7499-794F-82B5-0BB709F71F0B}"/>
              </a:ext>
            </a:extLst>
          </p:cNvPr>
          <p:cNvSpPr/>
          <p:nvPr/>
        </p:nvSpPr>
        <p:spPr>
          <a:xfrm>
            <a:off x="3008948" y="4608000"/>
            <a:ext cx="18150117" cy="2133918"/>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buFont typeface="Arial" panose="020B0604020202020204" pitchFamily="34" charset="0"/>
              <a:buChar char="•"/>
            </a:pPr>
            <a:r>
              <a:rPr lang="en-US" sz="4400" spc="-90" dirty="0">
                <a:solidFill>
                  <a:schemeClr val="bg2">
                    <a:lumMod val="50000"/>
                  </a:schemeClr>
                </a:solidFill>
                <a:cs typeface="Haas Grot Disp Pinterest"/>
              </a:rPr>
              <a:t>Rabin fingerprint chunking, 4K average chunk size</a:t>
            </a:r>
          </a:p>
          <a:p>
            <a:pPr marL="1143000" lvl="1" indent="-685800">
              <a:buFont typeface="Arial" panose="020B0604020202020204" pitchFamily="34" charset="0"/>
              <a:buChar char="•"/>
            </a:pPr>
            <a:r>
              <a:rPr lang="en-US" sz="4400" spc="-90" dirty="0">
                <a:solidFill>
                  <a:schemeClr val="bg2">
                    <a:lumMod val="50000"/>
                  </a:schemeClr>
                </a:solidFill>
                <a:cs typeface="Haas Grot Disp Pinterest"/>
              </a:rPr>
              <a:t>Increased complexity for implementation</a:t>
            </a:r>
          </a:p>
          <a:p>
            <a:pPr marL="1143000" lvl="1" indent="-685800">
              <a:buFont typeface="Arial" panose="020B0604020202020204" pitchFamily="34" charset="0"/>
              <a:buChar char="•"/>
            </a:pPr>
            <a:r>
              <a:rPr lang="en-US" sz="4400" spc="-90" dirty="0">
                <a:solidFill>
                  <a:schemeClr val="bg2">
                    <a:lumMod val="50000"/>
                  </a:schemeClr>
                </a:solidFill>
                <a:cs typeface="Haas Grot Disp Pinterest"/>
              </a:rPr>
              <a:t>During compaction, merged changes are spread across entire file</a:t>
            </a:r>
          </a:p>
        </p:txBody>
      </p:sp>
      <p:grpSp>
        <p:nvGrpSpPr>
          <p:cNvPr id="12" name="Group 11">
            <a:extLst>
              <a:ext uri="{FF2B5EF4-FFF2-40B4-BE49-F238E27FC236}">
                <a16:creationId xmlns:a16="http://schemas.microsoft.com/office/drawing/2014/main" id="{F3061F28-5D33-804B-A26D-6FF94C54A5C9}"/>
              </a:ext>
            </a:extLst>
          </p:cNvPr>
          <p:cNvGrpSpPr/>
          <p:nvPr/>
        </p:nvGrpSpPr>
        <p:grpSpPr>
          <a:xfrm>
            <a:off x="2574291" y="10303364"/>
            <a:ext cx="20288987" cy="2400757"/>
            <a:chOff x="2574291" y="10303364"/>
            <a:chExt cx="20288987" cy="2400757"/>
          </a:xfrm>
        </p:grpSpPr>
        <p:sp>
          <p:nvSpPr>
            <p:cNvPr id="233" name="Shape 233"/>
            <p:cNvSpPr/>
            <p:nvPr/>
          </p:nvSpPr>
          <p:spPr>
            <a:xfrm>
              <a:off x="2574291" y="10423901"/>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34" name="Shape 234"/>
            <p:cNvSpPr/>
            <p:nvPr/>
          </p:nvSpPr>
          <p:spPr>
            <a:xfrm>
              <a:off x="3200997" y="10303364"/>
              <a:ext cx="15953726" cy="933589"/>
            </a:xfrm>
            <a:prstGeom prst="rect">
              <a:avLst/>
            </a:prstGeom>
            <a:ln w="12700">
              <a:miter lim="400000"/>
            </a:ln>
          </p:spPr>
          <p:txBody>
            <a:bodyPr wrap="square" lIns="50800" tIns="50800" rIns="50800" bIns="50800" anchor="ctr">
              <a:spAutoFit/>
            </a:bodyPr>
            <a:lstStyle>
              <a:lvl1pPr>
                <a:spcBef>
                  <a:spcPts val="5900"/>
                </a:spcBef>
                <a:defRPr sz="4200"/>
              </a:lvl1pPr>
            </a:lstStyle>
            <a:p>
              <a:r>
                <a:rPr lang="en-US" sz="5400" spc="-90" dirty="0">
                  <a:solidFill>
                    <a:schemeClr val="tx2"/>
                  </a:solidFill>
                  <a:cs typeface="Haas Grot Disp Pinterest"/>
                </a:rPr>
                <a:t>Lessons</a:t>
              </a:r>
            </a:p>
          </p:txBody>
        </p:sp>
        <p:sp>
          <p:nvSpPr>
            <p:cNvPr id="38" name="Shape 235">
              <a:extLst>
                <a:ext uri="{FF2B5EF4-FFF2-40B4-BE49-F238E27FC236}">
                  <a16:creationId xmlns:a16="http://schemas.microsoft.com/office/drawing/2014/main" id="{A07D4F03-D730-A745-96A5-561091F74A81}"/>
                </a:ext>
              </a:extLst>
            </p:cNvPr>
            <p:cNvSpPr/>
            <p:nvPr/>
          </p:nvSpPr>
          <p:spPr>
            <a:xfrm>
              <a:off x="3065986" y="11247312"/>
              <a:ext cx="19797292" cy="1456809"/>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143000" lvl="1" indent="-685800">
                <a:buFont typeface="Arial" panose="020B0604020202020204" pitchFamily="34" charset="0"/>
                <a:buChar char="•"/>
              </a:pPr>
              <a:r>
                <a:rPr lang="en-US" sz="4400" spc="-90" dirty="0">
                  <a:solidFill>
                    <a:schemeClr val="bg2">
                      <a:lumMod val="50000"/>
                    </a:schemeClr>
                  </a:solidFill>
                  <a:cs typeface="Haas Grot Disp Pinterest"/>
                </a:rPr>
                <a:t>File-level </a:t>
              </a:r>
              <a:r>
                <a:rPr lang="en-US" sz="4400" spc="-90" dirty="0" err="1">
                  <a:solidFill>
                    <a:schemeClr val="bg2">
                      <a:lumMod val="50000"/>
                    </a:schemeClr>
                  </a:solidFill>
                  <a:cs typeface="Haas Grot Disp Pinterest"/>
                </a:rPr>
                <a:t>dedup</a:t>
              </a:r>
              <a:r>
                <a:rPr lang="en-US" sz="4400" spc="-90" dirty="0">
                  <a:solidFill>
                    <a:schemeClr val="bg2">
                      <a:lumMod val="50000"/>
                    </a:schemeClr>
                  </a:solidFill>
                  <a:cs typeface="Haas Grot Disp Pinterest"/>
                </a:rPr>
                <a:t> is good enough</a:t>
              </a:r>
            </a:p>
            <a:p>
              <a:pPr marL="1143000" lvl="1" indent="-685800">
                <a:buFont typeface="Arial" panose="020B0604020202020204" pitchFamily="34" charset="0"/>
                <a:buChar char="•"/>
              </a:pPr>
              <a:r>
                <a:rPr lang="en-US" sz="4400" spc="-90" dirty="0">
                  <a:solidFill>
                    <a:schemeClr val="bg2">
                      <a:lumMod val="50000"/>
                    </a:schemeClr>
                  </a:solidFill>
                  <a:cs typeface="Haas Grot Disp Pinterest"/>
                </a:rPr>
                <a:t>Less aggressive major compaction to keep the largest files unchanged</a:t>
              </a:r>
            </a:p>
          </p:txBody>
        </p:sp>
      </p:grpSp>
      <p:grpSp>
        <p:nvGrpSpPr>
          <p:cNvPr id="59" name="Group 58">
            <a:extLst>
              <a:ext uri="{FF2B5EF4-FFF2-40B4-BE49-F238E27FC236}">
                <a16:creationId xmlns:a16="http://schemas.microsoft.com/office/drawing/2014/main" id="{1DF9B72A-A6FF-FD49-9A29-1C7FBF2DCBEF}"/>
              </a:ext>
            </a:extLst>
          </p:cNvPr>
          <p:cNvGrpSpPr/>
          <p:nvPr/>
        </p:nvGrpSpPr>
        <p:grpSpPr>
          <a:xfrm>
            <a:off x="2562924" y="8398209"/>
            <a:ext cx="14226051" cy="1321626"/>
            <a:chOff x="2562924" y="8398209"/>
            <a:chExt cx="14226051" cy="1321626"/>
          </a:xfrm>
        </p:grpSpPr>
        <p:grpSp>
          <p:nvGrpSpPr>
            <p:cNvPr id="43" name="Group 42">
              <a:extLst>
                <a:ext uri="{FF2B5EF4-FFF2-40B4-BE49-F238E27FC236}">
                  <a16:creationId xmlns:a16="http://schemas.microsoft.com/office/drawing/2014/main" id="{9A6AB865-046A-A040-82C7-0039747CF5D6}"/>
                </a:ext>
              </a:extLst>
            </p:cNvPr>
            <p:cNvGrpSpPr/>
            <p:nvPr/>
          </p:nvGrpSpPr>
          <p:grpSpPr>
            <a:xfrm>
              <a:off x="2562924" y="8873325"/>
              <a:ext cx="14226051" cy="551921"/>
              <a:chOff x="231101" y="5960624"/>
              <a:chExt cx="11256049" cy="669460"/>
            </a:xfrm>
          </p:grpSpPr>
          <p:sp>
            <p:nvSpPr>
              <p:cNvPr id="44" name="Rectangle 43">
                <a:extLst>
                  <a:ext uri="{FF2B5EF4-FFF2-40B4-BE49-F238E27FC236}">
                    <a16:creationId xmlns:a16="http://schemas.microsoft.com/office/drawing/2014/main" id="{536AB910-D64A-7A44-8850-979E87EB1CAE}"/>
                  </a:ext>
                </a:extLst>
              </p:cNvPr>
              <p:cNvSpPr/>
              <p:nvPr/>
            </p:nvSpPr>
            <p:spPr>
              <a:xfrm>
                <a:off x="3914780" y="5969849"/>
                <a:ext cx="7572370" cy="528638"/>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45" name="TextBox 44">
                <a:extLst>
                  <a:ext uri="{FF2B5EF4-FFF2-40B4-BE49-F238E27FC236}">
                    <a16:creationId xmlns:a16="http://schemas.microsoft.com/office/drawing/2014/main" id="{3C06B613-B2E2-3A4E-B03D-72D22FB2680D}"/>
                  </a:ext>
                </a:extLst>
              </p:cNvPr>
              <p:cNvSpPr txBox="1"/>
              <p:nvPr/>
            </p:nvSpPr>
            <p:spPr>
              <a:xfrm>
                <a:off x="231101" y="5969849"/>
                <a:ext cx="2676199" cy="660235"/>
              </a:xfrm>
              <a:prstGeom prst="rect">
                <a:avLst/>
              </a:prstGeom>
              <a:noFill/>
            </p:spPr>
            <p:txBody>
              <a:bodyPr wrap="none" rtlCol="0">
                <a:spAutoFit/>
              </a:bodyPr>
              <a:lstStyle/>
              <a:p>
                <a:pPr>
                  <a:lnSpc>
                    <a:spcPct val="90000"/>
                  </a:lnSpc>
                </a:pPr>
                <a:r>
                  <a:rPr lang="en-US" sz="3200" spc="-90" dirty="0">
                    <a:solidFill>
                      <a:schemeClr val="tx2"/>
                    </a:solidFill>
                    <a:cs typeface="Haas Grot Disp Pinterest"/>
                  </a:rPr>
                  <a:t>After compaction</a:t>
                </a:r>
              </a:p>
            </p:txBody>
          </p:sp>
          <p:sp>
            <p:nvSpPr>
              <p:cNvPr id="46" name="Rectangle 45">
                <a:extLst>
                  <a:ext uri="{FF2B5EF4-FFF2-40B4-BE49-F238E27FC236}">
                    <a16:creationId xmlns:a16="http://schemas.microsoft.com/office/drawing/2014/main" id="{59DC440A-577D-9047-868B-626CCF67590E}"/>
                  </a:ext>
                </a:extLst>
              </p:cNvPr>
              <p:cNvSpPr/>
              <p:nvPr/>
            </p:nvSpPr>
            <p:spPr>
              <a:xfrm>
                <a:off x="4200526" y="5969849"/>
                <a:ext cx="142875"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47" name="Rectangle 46">
                <a:extLst>
                  <a:ext uri="{FF2B5EF4-FFF2-40B4-BE49-F238E27FC236}">
                    <a16:creationId xmlns:a16="http://schemas.microsoft.com/office/drawing/2014/main" id="{7C42772D-2B79-5C45-BC63-D38CCECE0B19}"/>
                  </a:ext>
                </a:extLst>
              </p:cNvPr>
              <p:cNvSpPr/>
              <p:nvPr/>
            </p:nvSpPr>
            <p:spPr>
              <a:xfrm>
                <a:off x="5885749" y="5962956"/>
                <a:ext cx="142875"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48" name="Rectangle 47">
                <a:extLst>
                  <a:ext uri="{FF2B5EF4-FFF2-40B4-BE49-F238E27FC236}">
                    <a16:creationId xmlns:a16="http://schemas.microsoft.com/office/drawing/2014/main" id="{9AFAF718-0482-5E45-97BA-F7A18F9902FD}"/>
                  </a:ext>
                </a:extLst>
              </p:cNvPr>
              <p:cNvSpPr/>
              <p:nvPr/>
            </p:nvSpPr>
            <p:spPr>
              <a:xfrm>
                <a:off x="7586665" y="5969849"/>
                <a:ext cx="142875"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49" name="Rectangle 48">
                <a:extLst>
                  <a:ext uri="{FF2B5EF4-FFF2-40B4-BE49-F238E27FC236}">
                    <a16:creationId xmlns:a16="http://schemas.microsoft.com/office/drawing/2014/main" id="{6AB2993F-31C1-374C-A7FC-5BC73FEFE2D2}"/>
                  </a:ext>
                </a:extLst>
              </p:cNvPr>
              <p:cNvSpPr/>
              <p:nvPr/>
            </p:nvSpPr>
            <p:spPr>
              <a:xfrm>
                <a:off x="10263826" y="5969849"/>
                <a:ext cx="142875"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50" name="Rectangle 49">
                <a:extLst>
                  <a:ext uri="{FF2B5EF4-FFF2-40B4-BE49-F238E27FC236}">
                    <a16:creationId xmlns:a16="http://schemas.microsoft.com/office/drawing/2014/main" id="{2F5636B7-919C-7E4B-9FFC-B6B5932A4FFF}"/>
                  </a:ext>
                </a:extLst>
              </p:cNvPr>
              <p:cNvSpPr/>
              <p:nvPr/>
            </p:nvSpPr>
            <p:spPr>
              <a:xfrm>
                <a:off x="9779427" y="5969849"/>
                <a:ext cx="142875"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51" name="Rectangle 50">
                <a:extLst>
                  <a:ext uri="{FF2B5EF4-FFF2-40B4-BE49-F238E27FC236}">
                    <a16:creationId xmlns:a16="http://schemas.microsoft.com/office/drawing/2014/main" id="{5CAB6C22-17FD-2843-A032-33DFD354FBFC}"/>
                  </a:ext>
                </a:extLst>
              </p:cNvPr>
              <p:cNvSpPr/>
              <p:nvPr/>
            </p:nvSpPr>
            <p:spPr>
              <a:xfrm>
                <a:off x="8461223" y="5960624"/>
                <a:ext cx="142875"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grpSp>
        <p:grpSp>
          <p:nvGrpSpPr>
            <p:cNvPr id="52" name="Group 51">
              <a:extLst>
                <a:ext uri="{FF2B5EF4-FFF2-40B4-BE49-F238E27FC236}">
                  <a16:creationId xmlns:a16="http://schemas.microsoft.com/office/drawing/2014/main" id="{F4EE7A42-855A-9D49-A956-AF92325A1D84}"/>
                </a:ext>
              </a:extLst>
            </p:cNvPr>
            <p:cNvGrpSpPr/>
            <p:nvPr/>
          </p:nvGrpSpPr>
          <p:grpSpPr>
            <a:xfrm>
              <a:off x="8611039" y="8398209"/>
              <a:ext cx="6386291" cy="1321626"/>
              <a:chOff x="4986338" y="4676484"/>
              <a:chExt cx="5053012" cy="2195810"/>
            </a:xfrm>
          </p:grpSpPr>
          <p:cxnSp>
            <p:nvCxnSpPr>
              <p:cNvPr id="53" name="Straight Connector 52">
                <a:extLst>
                  <a:ext uri="{FF2B5EF4-FFF2-40B4-BE49-F238E27FC236}">
                    <a16:creationId xmlns:a16="http://schemas.microsoft.com/office/drawing/2014/main" id="{D2B24D30-75D9-484A-BA96-E6EB33ADC28E}"/>
                  </a:ext>
                </a:extLst>
              </p:cNvPr>
              <p:cNvCxnSpPr/>
              <p:nvPr/>
            </p:nvCxnSpPr>
            <p:spPr>
              <a:xfrm>
                <a:off x="4986338" y="4681246"/>
                <a:ext cx="0" cy="2191048"/>
              </a:xfrm>
              <a:prstGeom prst="line">
                <a:avLst/>
              </a:prstGeom>
              <a:ln w="63500">
                <a:solidFill>
                  <a:schemeClr val="bg2">
                    <a:lumMod val="25000"/>
                  </a:schemeClr>
                </a:solidFill>
                <a:prstDash val="sysDash"/>
                <a:miter lim="400000"/>
                <a:headEnd type="none" len="sm"/>
                <a:tailEnd type="none" len="sm"/>
              </a:ln>
            </p:spPr>
          </p:cxnSp>
          <p:cxnSp>
            <p:nvCxnSpPr>
              <p:cNvPr id="54" name="Straight Connector 53">
                <a:extLst>
                  <a:ext uri="{FF2B5EF4-FFF2-40B4-BE49-F238E27FC236}">
                    <a16:creationId xmlns:a16="http://schemas.microsoft.com/office/drawing/2014/main" id="{BFAD4461-12FF-5A4A-B4EA-3F1113DF5361}"/>
                  </a:ext>
                </a:extLst>
              </p:cNvPr>
              <p:cNvCxnSpPr/>
              <p:nvPr/>
            </p:nvCxnSpPr>
            <p:spPr>
              <a:xfrm>
                <a:off x="10039350" y="4676484"/>
                <a:ext cx="0" cy="2191048"/>
              </a:xfrm>
              <a:prstGeom prst="line">
                <a:avLst/>
              </a:prstGeom>
              <a:ln w="63500">
                <a:solidFill>
                  <a:schemeClr val="bg2">
                    <a:lumMod val="25000"/>
                  </a:schemeClr>
                </a:solidFill>
                <a:prstDash val="sysDash"/>
                <a:miter lim="400000"/>
                <a:headEnd type="none" len="sm"/>
                <a:tailEnd type="none" len="sm"/>
              </a:ln>
            </p:spPr>
          </p:cxnSp>
          <p:cxnSp>
            <p:nvCxnSpPr>
              <p:cNvPr id="55" name="Straight Connector 54">
                <a:extLst>
                  <a:ext uri="{FF2B5EF4-FFF2-40B4-BE49-F238E27FC236}">
                    <a16:creationId xmlns:a16="http://schemas.microsoft.com/office/drawing/2014/main" id="{760FE386-FCA1-DD4A-894C-182E73BD76CF}"/>
                  </a:ext>
                </a:extLst>
              </p:cNvPr>
              <p:cNvCxnSpPr/>
              <p:nvPr/>
            </p:nvCxnSpPr>
            <p:spPr>
              <a:xfrm>
                <a:off x="8134351" y="4681246"/>
                <a:ext cx="0" cy="2191048"/>
              </a:xfrm>
              <a:prstGeom prst="line">
                <a:avLst/>
              </a:prstGeom>
              <a:ln w="63500">
                <a:solidFill>
                  <a:schemeClr val="bg2">
                    <a:lumMod val="25000"/>
                  </a:schemeClr>
                </a:solidFill>
                <a:prstDash val="sysDash"/>
                <a:miter lim="400000"/>
                <a:headEnd type="none" len="sm"/>
                <a:tailEnd type="none" len="sm"/>
              </a:ln>
            </p:spPr>
          </p:cxnSp>
          <p:cxnSp>
            <p:nvCxnSpPr>
              <p:cNvPr id="56" name="Straight Connector 55">
                <a:extLst>
                  <a:ext uri="{FF2B5EF4-FFF2-40B4-BE49-F238E27FC236}">
                    <a16:creationId xmlns:a16="http://schemas.microsoft.com/office/drawing/2014/main" id="{05039013-200E-0942-B06B-1F69792F94E6}"/>
                  </a:ext>
                </a:extLst>
              </p:cNvPr>
              <p:cNvCxnSpPr/>
              <p:nvPr/>
            </p:nvCxnSpPr>
            <p:spPr>
              <a:xfrm>
                <a:off x="6157913" y="4681246"/>
                <a:ext cx="0" cy="2191048"/>
              </a:xfrm>
              <a:prstGeom prst="line">
                <a:avLst/>
              </a:prstGeom>
              <a:ln w="63500">
                <a:solidFill>
                  <a:schemeClr val="bg2">
                    <a:lumMod val="25000"/>
                  </a:schemeClr>
                </a:solidFill>
                <a:prstDash val="sysDash"/>
                <a:miter lim="400000"/>
                <a:headEnd type="none" len="sm"/>
                <a:tailEnd type="none" len="sm"/>
              </a:ln>
            </p:spPr>
          </p:cxnSp>
        </p:grpSp>
      </p:grpSp>
      <p:grpSp>
        <p:nvGrpSpPr>
          <p:cNvPr id="23" name="Group 22">
            <a:extLst>
              <a:ext uri="{FF2B5EF4-FFF2-40B4-BE49-F238E27FC236}">
                <a16:creationId xmlns:a16="http://schemas.microsoft.com/office/drawing/2014/main" id="{45FF60ED-C264-F040-BE16-8980715460AB}"/>
              </a:ext>
            </a:extLst>
          </p:cNvPr>
          <p:cNvGrpSpPr/>
          <p:nvPr/>
        </p:nvGrpSpPr>
        <p:grpSpPr>
          <a:xfrm>
            <a:off x="2574291" y="6890130"/>
            <a:ext cx="16313656" cy="1257295"/>
            <a:chOff x="2574291" y="6890130"/>
            <a:chExt cx="16313656" cy="1257295"/>
          </a:xfrm>
        </p:grpSpPr>
        <p:grpSp>
          <p:nvGrpSpPr>
            <p:cNvPr id="39" name="Group 38">
              <a:extLst>
                <a:ext uri="{FF2B5EF4-FFF2-40B4-BE49-F238E27FC236}">
                  <a16:creationId xmlns:a16="http://schemas.microsoft.com/office/drawing/2014/main" id="{0305A41A-6162-404E-A0FD-EFDFBB2093F9}"/>
                </a:ext>
              </a:extLst>
            </p:cNvPr>
            <p:cNvGrpSpPr/>
            <p:nvPr/>
          </p:nvGrpSpPr>
          <p:grpSpPr>
            <a:xfrm>
              <a:off x="2574291" y="7603109"/>
              <a:ext cx="14749716" cy="544316"/>
              <a:chOff x="231101" y="5057782"/>
              <a:chExt cx="11670387" cy="660234"/>
            </a:xfrm>
          </p:grpSpPr>
          <p:sp>
            <p:nvSpPr>
              <p:cNvPr id="40" name="Rectangle 39">
                <a:extLst>
                  <a:ext uri="{FF2B5EF4-FFF2-40B4-BE49-F238E27FC236}">
                    <a16:creationId xmlns:a16="http://schemas.microsoft.com/office/drawing/2014/main" id="{6F0FFEE3-B614-A445-9466-1107DC96D983}"/>
                  </a:ext>
                </a:extLst>
              </p:cNvPr>
              <p:cNvSpPr/>
              <p:nvPr/>
            </p:nvSpPr>
            <p:spPr>
              <a:xfrm>
                <a:off x="3914780" y="5057782"/>
                <a:ext cx="7000875" cy="528638"/>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sp>
            <p:nvSpPr>
              <p:cNvPr id="41" name="TextBox 40">
                <a:extLst>
                  <a:ext uri="{FF2B5EF4-FFF2-40B4-BE49-F238E27FC236}">
                    <a16:creationId xmlns:a16="http://schemas.microsoft.com/office/drawing/2014/main" id="{539B6C9A-7D70-3D4C-B672-7C0ACCB0427B}"/>
                  </a:ext>
                </a:extLst>
              </p:cNvPr>
              <p:cNvSpPr txBox="1"/>
              <p:nvPr/>
            </p:nvSpPr>
            <p:spPr>
              <a:xfrm>
                <a:off x="231101" y="5057782"/>
                <a:ext cx="2930881" cy="660234"/>
              </a:xfrm>
              <a:prstGeom prst="rect">
                <a:avLst/>
              </a:prstGeom>
              <a:noFill/>
            </p:spPr>
            <p:txBody>
              <a:bodyPr wrap="none" rtlCol="0">
                <a:spAutoFit/>
              </a:bodyPr>
              <a:lstStyle/>
              <a:p>
                <a:pPr>
                  <a:lnSpc>
                    <a:spcPct val="90000"/>
                  </a:lnSpc>
                </a:pPr>
                <a:r>
                  <a:rPr lang="en-US" sz="3200" spc="-90" dirty="0">
                    <a:solidFill>
                      <a:schemeClr val="tx2"/>
                    </a:solidFill>
                    <a:cs typeface="Haas Grot Disp Pinterest"/>
                  </a:rPr>
                  <a:t>Before compaction</a:t>
                </a:r>
              </a:p>
            </p:txBody>
          </p:sp>
          <p:sp>
            <p:nvSpPr>
              <p:cNvPr id="42" name="Rectangle 41">
                <a:extLst>
                  <a:ext uri="{FF2B5EF4-FFF2-40B4-BE49-F238E27FC236}">
                    <a16:creationId xmlns:a16="http://schemas.microsoft.com/office/drawing/2014/main" id="{0BA2181F-EFC7-AE4B-9452-5EA79E13D295}"/>
                  </a:ext>
                </a:extLst>
              </p:cNvPr>
              <p:cNvSpPr/>
              <p:nvPr/>
            </p:nvSpPr>
            <p:spPr>
              <a:xfrm>
                <a:off x="11215688" y="5057782"/>
                <a:ext cx="685800" cy="5355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4000" b="1" spc="-90">
                  <a:cs typeface="Haas Grot Disp Pinterest"/>
                </a:endParaRPr>
              </a:p>
            </p:txBody>
          </p:sp>
        </p:grpSp>
        <p:sp>
          <p:nvSpPr>
            <p:cNvPr id="57" name="TextBox 56">
              <a:extLst>
                <a:ext uri="{FF2B5EF4-FFF2-40B4-BE49-F238E27FC236}">
                  <a16:creationId xmlns:a16="http://schemas.microsoft.com/office/drawing/2014/main" id="{D44DDA22-BEF0-2648-939A-0AF69ABFCF5F}"/>
                </a:ext>
              </a:extLst>
            </p:cNvPr>
            <p:cNvSpPr txBox="1"/>
            <p:nvPr/>
          </p:nvSpPr>
          <p:spPr>
            <a:xfrm>
              <a:off x="9709598" y="6890130"/>
              <a:ext cx="2780177"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Large </a:t>
              </a:r>
              <a:r>
                <a:rPr lang="en-US" sz="3200" spc="-90" dirty="0" err="1">
                  <a:solidFill>
                    <a:schemeClr val="tx2"/>
                  </a:solidFill>
                  <a:cs typeface="Haas Grot Disp Pinterest"/>
                </a:rPr>
                <a:t>HFile</a:t>
              </a:r>
              <a:endParaRPr lang="en-US" sz="3200" spc="-90" dirty="0">
                <a:solidFill>
                  <a:schemeClr val="tx2"/>
                </a:solidFill>
                <a:cs typeface="Haas Grot Disp Pinterest"/>
              </a:endParaRPr>
            </a:p>
          </p:txBody>
        </p:sp>
        <p:sp>
          <p:nvSpPr>
            <p:cNvPr id="58" name="TextBox 57">
              <a:extLst>
                <a:ext uri="{FF2B5EF4-FFF2-40B4-BE49-F238E27FC236}">
                  <a16:creationId xmlns:a16="http://schemas.microsoft.com/office/drawing/2014/main" id="{C425136E-F41F-4E4C-8981-CC80F9388224}"/>
                </a:ext>
              </a:extLst>
            </p:cNvPr>
            <p:cNvSpPr txBox="1"/>
            <p:nvPr/>
          </p:nvSpPr>
          <p:spPr>
            <a:xfrm>
              <a:off x="16157976" y="6931068"/>
              <a:ext cx="2729971" cy="544316"/>
            </a:xfrm>
            <a:prstGeom prst="rect">
              <a:avLst/>
            </a:prstGeom>
            <a:noFill/>
          </p:spPr>
          <p:txBody>
            <a:bodyPr wrap="square" rtlCol="0">
              <a:spAutoFit/>
            </a:bodyPr>
            <a:lstStyle/>
            <a:p>
              <a:pPr>
                <a:lnSpc>
                  <a:spcPct val="90000"/>
                </a:lnSpc>
              </a:pPr>
              <a:r>
                <a:rPr lang="en-US" sz="3200" spc="-90" dirty="0">
                  <a:solidFill>
                    <a:schemeClr val="tx2"/>
                  </a:solidFill>
                  <a:cs typeface="Haas Grot Disp Pinterest"/>
                </a:rPr>
                <a:t>Small </a:t>
              </a:r>
              <a:r>
                <a:rPr lang="en-US" sz="3200" spc="-90" dirty="0" err="1">
                  <a:solidFill>
                    <a:schemeClr val="tx2"/>
                  </a:solidFill>
                  <a:cs typeface="Haas Grot Disp Pinterest"/>
                </a:rPr>
                <a:t>HFile</a:t>
              </a:r>
              <a:endParaRPr lang="en-US" sz="3200" spc="-90" dirty="0">
                <a:solidFill>
                  <a:schemeClr val="tx2"/>
                </a:solidFill>
                <a:cs typeface="Haas Grot Disp Pinterest"/>
              </a:endParaRPr>
            </a:p>
          </p:txBody>
        </p:sp>
      </p:grpSp>
    </p:spTree>
    <p:extLst>
      <p:ext uri="{BB962C8B-B14F-4D97-AF65-F5344CB8AC3E}">
        <p14:creationId xmlns:p14="http://schemas.microsoft.com/office/powerpoint/2010/main" val="30515661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Online vs. Offline </a:t>
            </a:r>
            <a:r>
              <a:rPr lang="en-US" dirty="0" err="1"/>
              <a:t>Dedup</a:t>
            </a:r>
            <a:endParaRPr dirty="0">
              <a:solidFill>
                <a:srgbClr val="DC1313"/>
              </a:solidFill>
              <a:sym typeface="+mn-ea"/>
            </a:endParaRPr>
          </a:p>
        </p:txBody>
      </p:sp>
      <p:grpSp>
        <p:nvGrpSpPr>
          <p:cNvPr id="51" name="Group 50">
            <a:extLst>
              <a:ext uri="{FF2B5EF4-FFF2-40B4-BE49-F238E27FC236}">
                <a16:creationId xmlns:a16="http://schemas.microsoft.com/office/drawing/2014/main" id="{A1FBAA29-7705-2A4B-8B2D-586F5909A392}"/>
              </a:ext>
            </a:extLst>
          </p:cNvPr>
          <p:cNvGrpSpPr/>
          <p:nvPr/>
        </p:nvGrpSpPr>
        <p:grpSpPr>
          <a:xfrm>
            <a:off x="2196977" y="2113794"/>
            <a:ext cx="8067914" cy="10734716"/>
            <a:chOff x="2196977" y="2113794"/>
            <a:chExt cx="8067914" cy="10734716"/>
          </a:xfrm>
        </p:grpSpPr>
        <p:sp>
          <p:nvSpPr>
            <p:cNvPr id="12" name="Cloud 11">
              <a:extLst>
                <a:ext uri="{FF2B5EF4-FFF2-40B4-BE49-F238E27FC236}">
                  <a16:creationId xmlns:a16="http://schemas.microsoft.com/office/drawing/2014/main" id="{5CF785EF-B051-984E-9DCB-5C87FFD31375}"/>
                </a:ext>
              </a:extLst>
            </p:cNvPr>
            <p:cNvSpPr/>
            <p:nvPr/>
          </p:nvSpPr>
          <p:spPr>
            <a:xfrm>
              <a:off x="3751159" y="8752263"/>
              <a:ext cx="4447360" cy="1954014"/>
            </a:xfrm>
            <a:prstGeom prst="cloud">
              <a:avLst/>
            </a:prstGeom>
            <a:gradFill flip="none" rotWithShape="1">
              <a:gsLst>
                <a:gs pos="0">
                  <a:srgbClr val="4472C4">
                    <a:lumMod val="0"/>
                    <a:lumOff val="100000"/>
                  </a:srgbClr>
                </a:gs>
                <a:gs pos="35000">
                  <a:srgbClr val="4472C4">
                    <a:lumMod val="0"/>
                    <a:lumOff val="100000"/>
                  </a:srgbClr>
                </a:gs>
                <a:gs pos="100000">
                  <a:srgbClr val="4472C4">
                    <a:lumMod val="100000"/>
                  </a:srgbClr>
                </a:gs>
              </a:gsLst>
              <a:path path="circle">
                <a:fillToRect l="50000" t="-80000" r="50000" b="180000"/>
              </a:path>
              <a:tileRect/>
            </a:gradFill>
            <a:ln w="12700" cap="flat" cmpd="sng" algn="ctr">
              <a:solidFill>
                <a:srgbClr val="4472C4">
                  <a:shade val="50000"/>
                </a:srgbClr>
              </a:solidFill>
              <a:prstDash val="solid"/>
              <a:miter lim="800000"/>
            </a:ln>
            <a:effectLst/>
          </p:spPr>
          <p:txBody>
            <a:bodyPr rtlCol="0" anchor="ctr"/>
            <a:lstStyle/>
            <a:p>
              <a:pPr algn="ctr" defTabSz="914400" hangingPunct="1">
                <a:defRPr/>
              </a:pPr>
              <a:r>
                <a:rPr lang="en-US" sz="3200" dirty="0">
                  <a:solidFill>
                    <a:schemeClr val="tx1">
                      <a:lumMod val="75000"/>
                    </a:schemeClr>
                  </a:solidFill>
                </a:rPr>
                <a:t>AWS S3</a:t>
              </a:r>
            </a:p>
          </p:txBody>
        </p:sp>
        <p:sp>
          <p:nvSpPr>
            <p:cNvPr id="13" name="Can 12">
              <a:extLst>
                <a:ext uri="{FF2B5EF4-FFF2-40B4-BE49-F238E27FC236}">
                  <a16:creationId xmlns:a16="http://schemas.microsoft.com/office/drawing/2014/main" id="{F5D6FF90-515E-3E43-8E8F-F96283273AC7}"/>
                </a:ext>
              </a:extLst>
            </p:cNvPr>
            <p:cNvSpPr/>
            <p:nvPr/>
          </p:nvSpPr>
          <p:spPr>
            <a:xfrm>
              <a:off x="3751159" y="2113794"/>
              <a:ext cx="4441010" cy="2610605"/>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endParaRPr lang="en-US" sz="3200" dirty="0">
                <a:solidFill>
                  <a:schemeClr val="tx1">
                    <a:lumMod val="75000"/>
                  </a:schemeClr>
                </a:solidFill>
                <a:cs typeface="Times New Roman" panose="02020603050405020304" pitchFamily="18" charset="0"/>
              </a:endParaRPr>
            </a:p>
          </p:txBody>
        </p:sp>
        <p:sp>
          <p:nvSpPr>
            <p:cNvPr id="2" name="TextBox 1">
              <a:extLst>
                <a:ext uri="{FF2B5EF4-FFF2-40B4-BE49-F238E27FC236}">
                  <a16:creationId xmlns:a16="http://schemas.microsoft.com/office/drawing/2014/main" id="{332DC927-664F-8B4C-8325-CC11C77B5ED1}"/>
                </a:ext>
              </a:extLst>
            </p:cNvPr>
            <p:cNvSpPr txBox="1"/>
            <p:nvPr/>
          </p:nvSpPr>
          <p:spPr>
            <a:xfrm>
              <a:off x="4551785" y="2704775"/>
              <a:ext cx="3153107"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dirty="0">
                  <a:ln>
                    <a:noFill/>
                  </a:ln>
                  <a:solidFill>
                    <a:srgbClr val="53585F"/>
                  </a:solidFill>
                  <a:effectLst/>
                  <a:uFillTx/>
                  <a:latin typeface="+mn-lt"/>
                  <a:ea typeface="+mn-ea"/>
                  <a:cs typeface="+mn-cs"/>
                  <a:sym typeface="苹方 中等" panose="020B0400000000000000" charset="-122"/>
                </a:rPr>
                <a:t>HBase cluster</a:t>
              </a:r>
            </a:p>
          </p:txBody>
        </p:sp>
        <p:sp>
          <p:nvSpPr>
            <p:cNvPr id="15" name="TextBox 14">
              <a:extLst>
                <a:ext uri="{FF2B5EF4-FFF2-40B4-BE49-F238E27FC236}">
                  <a16:creationId xmlns:a16="http://schemas.microsoft.com/office/drawing/2014/main" id="{91E22794-9C74-DC47-9425-6DAB97DE8ACE}"/>
                </a:ext>
              </a:extLst>
            </p:cNvPr>
            <p:cNvSpPr txBox="1"/>
            <p:nvPr/>
          </p:nvSpPr>
          <p:spPr>
            <a:xfrm>
              <a:off x="4867225" y="3502658"/>
              <a:ext cx="2202526" cy="656590"/>
            </a:xfrm>
            <a:prstGeom prst="rect">
              <a:avLst/>
            </a:prstGeom>
            <a:solidFill>
              <a:schemeClr val="accent2">
                <a:lumMod val="40000"/>
                <a:lumOff val="60000"/>
              </a:schemeClr>
            </a:solidFill>
            <a:ln w="12700" cap="flat">
              <a:solidFill>
                <a:schemeClr val="accent2">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dirty="0" err="1">
                  <a:ln>
                    <a:noFill/>
                  </a:ln>
                  <a:solidFill>
                    <a:srgbClr val="53585F"/>
                  </a:solidFill>
                  <a:effectLst/>
                  <a:uFillTx/>
                  <a:latin typeface="+mn-lt"/>
                  <a:ea typeface="+mn-ea"/>
                  <a:cs typeface="+mn-cs"/>
                  <a:sym typeface="苹方 中等" panose="020B0400000000000000" charset="-122"/>
                </a:rPr>
                <a:t>PinDedup</a:t>
              </a:r>
              <a:endParaRPr kumimoji="0" lang="en-US" sz="36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cxnSp>
          <p:nvCxnSpPr>
            <p:cNvPr id="29" name="Straight Arrow Connector 28">
              <a:extLst>
                <a:ext uri="{FF2B5EF4-FFF2-40B4-BE49-F238E27FC236}">
                  <a16:creationId xmlns:a16="http://schemas.microsoft.com/office/drawing/2014/main" id="{E2334259-BD76-B744-9D14-1E82B793F646}"/>
                </a:ext>
              </a:extLst>
            </p:cNvPr>
            <p:cNvCxnSpPr>
              <a:cxnSpLocks/>
            </p:cNvCxnSpPr>
            <p:nvPr/>
          </p:nvCxnSpPr>
          <p:spPr>
            <a:xfrm flipV="1">
              <a:off x="5273040" y="4159017"/>
              <a:ext cx="0" cy="4593247"/>
            </a:xfrm>
            <a:prstGeom prst="straightConnector1">
              <a:avLst/>
            </a:prstGeom>
            <a:noFill/>
            <a:ln w="63500" cap="flat">
              <a:solidFill>
                <a:schemeClr val="bg2">
                  <a:lumMod val="50000"/>
                </a:schemeClr>
              </a:solidFill>
              <a:prstDash val="solid"/>
              <a:miter lim="400000"/>
              <a:tailEnd type="triangle"/>
            </a:ln>
          </p:spPr>
          <p:style>
            <a:lnRef idx="0">
              <a:scrgbClr r="0" g="0" b="0"/>
            </a:lnRef>
            <a:fillRef idx="0">
              <a:scrgbClr r="0" g="0" b="0"/>
            </a:fillRef>
            <a:effectRef idx="0">
              <a:scrgbClr r="0" g="0" b="0"/>
            </a:effectRef>
            <a:fontRef idx="none"/>
          </p:style>
        </p:cxnSp>
        <p:sp>
          <p:nvSpPr>
            <p:cNvPr id="33" name="Down Arrow 32">
              <a:extLst>
                <a:ext uri="{FF2B5EF4-FFF2-40B4-BE49-F238E27FC236}">
                  <a16:creationId xmlns:a16="http://schemas.microsoft.com/office/drawing/2014/main" id="{FA3154C9-55A2-2740-9D95-9B7383FE715E}"/>
                </a:ext>
              </a:extLst>
            </p:cNvPr>
            <p:cNvSpPr/>
            <p:nvPr/>
          </p:nvSpPr>
          <p:spPr>
            <a:xfrm>
              <a:off x="6128339" y="4159017"/>
              <a:ext cx="604266" cy="4593246"/>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tx1">
                    <a:lumMod val="75000"/>
                  </a:schemeClr>
                </a:solidFill>
                <a:effectLst/>
                <a:uLnTx/>
                <a:uFillTx/>
                <a:ea typeface="+mn-ea"/>
                <a:cs typeface="+mn-cs"/>
              </a:endParaRPr>
            </a:p>
          </p:txBody>
        </p:sp>
        <p:sp>
          <p:nvSpPr>
            <p:cNvPr id="34" name="TextBox 33">
              <a:extLst>
                <a:ext uri="{FF2B5EF4-FFF2-40B4-BE49-F238E27FC236}">
                  <a16:creationId xmlns:a16="http://schemas.microsoft.com/office/drawing/2014/main" id="{4C3473D5-7AB3-F848-BEF3-4A7C05C2DBF1}"/>
                </a:ext>
              </a:extLst>
            </p:cNvPr>
            <p:cNvSpPr txBox="1"/>
            <p:nvPr/>
          </p:nvSpPr>
          <p:spPr>
            <a:xfrm>
              <a:off x="2404436" y="5743186"/>
              <a:ext cx="2818079" cy="13336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dirty="0">
                  <a:ln>
                    <a:noFill/>
                  </a:ln>
                  <a:solidFill>
                    <a:srgbClr val="53585F"/>
                  </a:solidFill>
                  <a:effectLst/>
                  <a:uFillTx/>
                  <a:latin typeface="+mn-lt"/>
                  <a:ea typeface="+mn-ea"/>
                  <a:cs typeface="+mn-cs"/>
                  <a:sym typeface="苹方 中等" panose="020B0400000000000000" charset="-122"/>
                </a:rPr>
                <a:t>File </a:t>
              </a:r>
            </a:p>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dirty="0">
                  <a:ln>
                    <a:noFill/>
                  </a:ln>
                  <a:solidFill>
                    <a:srgbClr val="53585F"/>
                  </a:solidFill>
                  <a:effectLst/>
                  <a:uFillTx/>
                  <a:latin typeface="+mn-lt"/>
                  <a:ea typeface="+mn-ea"/>
                  <a:cs typeface="+mn-cs"/>
                  <a:sym typeface="苹方 中等" panose="020B0400000000000000" charset="-122"/>
                </a:rPr>
                <a:t>checksums</a:t>
              </a:r>
            </a:p>
          </p:txBody>
        </p:sp>
        <p:sp>
          <p:nvSpPr>
            <p:cNvPr id="35" name="TextBox 34">
              <a:extLst>
                <a:ext uri="{FF2B5EF4-FFF2-40B4-BE49-F238E27FC236}">
                  <a16:creationId xmlns:a16="http://schemas.microsoft.com/office/drawing/2014/main" id="{18AFA0B7-968C-3B45-AB71-0A8D72DCF432}"/>
                </a:ext>
              </a:extLst>
            </p:cNvPr>
            <p:cNvSpPr txBox="1"/>
            <p:nvPr/>
          </p:nvSpPr>
          <p:spPr>
            <a:xfrm>
              <a:off x="6648516" y="5788791"/>
              <a:ext cx="3616375" cy="13336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dirty="0">
                  <a:ln>
                    <a:noFill/>
                  </a:ln>
                  <a:solidFill>
                    <a:srgbClr val="53585F"/>
                  </a:solidFill>
                  <a:effectLst/>
                  <a:uFillTx/>
                  <a:latin typeface="+mn-lt"/>
                  <a:ea typeface="+mn-ea"/>
                  <a:cs typeface="+mn-cs"/>
                  <a:sym typeface="苹方 中等" panose="020B0400000000000000" charset="-122"/>
                </a:rPr>
                <a:t>Non-duplicate</a:t>
              </a:r>
            </a:p>
            <a:p>
              <a:pPr marL="0" marR="0" indent="0" algn="ctr" defTabSz="825500" rtl="0" fontAlgn="auto" latinLnBrk="0" hangingPunct="0">
                <a:lnSpc>
                  <a:spcPct val="100000"/>
                </a:lnSpc>
                <a:spcBef>
                  <a:spcPts val="0"/>
                </a:spcBef>
                <a:spcAft>
                  <a:spcPts val="0"/>
                </a:spcAft>
                <a:buClrTx/>
                <a:buSzTx/>
                <a:buFontTx/>
                <a:buNone/>
              </a:pPr>
              <a:r>
                <a:rPr lang="en-US" sz="4000" dirty="0"/>
                <a:t>files</a:t>
              </a:r>
              <a:endParaRPr kumimoji="0" lang="en-US" sz="40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sp>
          <p:nvSpPr>
            <p:cNvPr id="37" name="TextBox 36">
              <a:extLst>
                <a:ext uri="{FF2B5EF4-FFF2-40B4-BE49-F238E27FC236}">
                  <a16:creationId xmlns:a16="http://schemas.microsoft.com/office/drawing/2014/main" id="{E9035A87-7772-A14E-A24A-FB7E113032EC}"/>
                </a:ext>
              </a:extLst>
            </p:cNvPr>
            <p:cNvSpPr txBox="1"/>
            <p:nvPr/>
          </p:nvSpPr>
          <p:spPr>
            <a:xfrm>
              <a:off x="2196977" y="11391701"/>
              <a:ext cx="8067914" cy="14568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4400" b="1" i="0" u="none" strike="noStrike" cap="none" spc="0" normalizeH="0" baseline="0" dirty="0">
                  <a:ln>
                    <a:noFill/>
                  </a:ln>
                  <a:solidFill>
                    <a:srgbClr val="53585F"/>
                  </a:solidFill>
                  <a:effectLst/>
                  <a:uFillTx/>
                  <a:latin typeface="+mn-lt"/>
                  <a:ea typeface="+mn-ea"/>
                  <a:cs typeface="+mn-cs"/>
                  <a:sym typeface="苹方 中等" panose="020B0400000000000000" charset="-122"/>
                </a:rPr>
                <a:t>Online </a:t>
              </a:r>
              <a:r>
                <a:rPr kumimoji="0" lang="en-US" sz="4400" b="1" i="0" u="none" strike="noStrike" cap="none" spc="0" normalizeH="0" baseline="0" dirty="0" err="1">
                  <a:ln>
                    <a:noFill/>
                  </a:ln>
                  <a:solidFill>
                    <a:srgbClr val="53585F"/>
                  </a:solidFill>
                  <a:effectLst/>
                  <a:uFillTx/>
                  <a:latin typeface="+mn-lt"/>
                  <a:ea typeface="+mn-ea"/>
                  <a:cs typeface="+mn-cs"/>
                  <a:sym typeface="苹方 中等" panose="020B0400000000000000" charset="-122"/>
                </a:rPr>
                <a:t>dedup</a:t>
              </a:r>
              <a:r>
                <a:rPr kumimoji="0" lang="en-US" sz="4400" b="0" i="0" u="none" strike="noStrike" cap="none" spc="0" normalizeH="0" baseline="0" dirty="0">
                  <a:ln>
                    <a:noFill/>
                  </a:ln>
                  <a:solidFill>
                    <a:srgbClr val="53585F"/>
                  </a:solidFill>
                  <a:effectLst/>
                  <a:uFillTx/>
                  <a:latin typeface="+mn-lt"/>
                  <a:ea typeface="+mn-ea"/>
                  <a:cs typeface="+mn-cs"/>
                  <a:sym typeface="苹方 中等" panose="020B0400000000000000" charset="-122"/>
                </a:rPr>
                <a:t>: </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sz="4400" b="0" i="0" u="none" strike="noStrike" cap="none" spc="0" normalizeH="0" baseline="0" dirty="0">
                  <a:ln>
                    <a:noFill/>
                  </a:ln>
                  <a:solidFill>
                    <a:srgbClr val="53585F"/>
                  </a:solidFill>
                  <a:effectLst/>
                  <a:uFillTx/>
                  <a:latin typeface="+mn-lt"/>
                  <a:ea typeface="+mn-ea"/>
                  <a:cs typeface="+mn-cs"/>
                  <a:sym typeface="苹方 中等" panose="020B0400000000000000" charset="-122"/>
                </a:rPr>
                <a:t>reduces data transfer to S3</a:t>
              </a:r>
            </a:p>
          </p:txBody>
        </p:sp>
      </p:grpSp>
      <p:grpSp>
        <p:nvGrpSpPr>
          <p:cNvPr id="52" name="Group 51">
            <a:extLst>
              <a:ext uri="{FF2B5EF4-FFF2-40B4-BE49-F238E27FC236}">
                <a16:creationId xmlns:a16="http://schemas.microsoft.com/office/drawing/2014/main" id="{165EDA98-91DA-A849-94EF-6143A9C7B6E0}"/>
              </a:ext>
            </a:extLst>
          </p:cNvPr>
          <p:cNvGrpSpPr/>
          <p:nvPr/>
        </p:nvGrpSpPr>
        <p:grpSpPr>
          <a:xfrm>
            <a:off x="12399244" y="2113794"/>
            <a:ext cx="10428667" cy="11228046"/>
            <a:chOff x="12399244" y="2113794"/>
            <a:chExt cx="10428667" cy="11228046"/>
          </a:xfrm>
        </p:grpSpPr>
        <p:sp>
          <p:nvSpPr>
            <p:cNvPr id="38" name="Cloud 37">
              <a:extLst>
                <a:ext uri="{FF2B5EF4-FFF2-40B4-BE49-F238E27FC236}">
                  <a16:creationId xmlns:a16="http://schemas.microsoft.com/office/drawing/2014/main" id="{0FCC96C2-E2CC-AF48-98A3-71373177F05E}"/>
                </a:ext>
              </a:extLst>
            </p:cNvPr>
            <p:cNvSpPr/>
            <p:nvPr/>
          </p:nvSpPr>
          <p:spPr>
            <a:xfrm>
              <a:off x="15699319" y="8752263"/>
              <a:ext cx="4447360" cy="1954014"/>
            </a:xfrm>
            <a:prstGeom prst="cloud">
              <a:avLst/>
            </a:prstGeom>
            <a:gradFill flip="none" rotWithShape="1">
              <a:gsLst>
                <a:gs pos="0">
                  <a:srgbClr val="4472C4">
                    <a:lumMod val="0"/>
                    <a:lumOff val="100000"/>
                  </a:srgbClr>
                </a:gs>
                <a:gs pos="35000">
                  <a:srgbClr val="4472C4">
                    <a:lumMod val="0"/>
                    <a:lumOff val="100000"/>
                  </a:srgbClr>
                </a:gs>
                <a:gs pos="100000">
                  <a:srgbClr val="4472C4">
                    <a:lumMod val="100000"/>
                  </a:srgbClr>
                </a:gs>
              </a:gsLst>
              <a:path path="circle">
                <a:fillToRect l="50000" t="-80000" r="50000" b="180000"/>
              </a:path>
              <a:tileRect/>
            </a:gradFill>
            <a:ln w="12700" cap="flat" cmpd="sng" algn="ctr">
              <a:solidFill>
                <a:srgbClr val="4472C4">
                  <a:shade val="50000"/>
                </a:srgbClr>
              </a:solidFill>
              <a:prstDash val="solid"/>
              <a:miter lim="800000"/>
            </a:ln>
            <a:effectLst/>
          </p:spPr>
          <p:txBody>
            <a:bodyPr rtlCol="0" anchor="ctr"/>
            <a:lstStyle/>
            <a:p>
              <a:pPr algn="ctr" defTabSz="914400" hangingPunct="1">
                <a:defRPr/>
              </a:pPr>
              <a:r>
                <a:rPr lang="en-US" sz="3200" dirty="0">
                  <a:solidFill>
                    <a:schemeClr val="tx1">
                      <a:lumMod val="75000"/>
                    </a:schemeClr>
                  </a:solidFill>
                </a:rPr>
                <a:t>AWS S3</a:t>
              </a:r>
            </a:p>
          </p:txBody>
        </p:sp>
        <p:sp>
          <p:nvSpPr>
            <p:cNvPr id="39" name="Can 38">
              <a:extLst>
                <a:ext uri="{FF2B5EF4-FFF2-40B4-BE49-F238E27FC236}">
                  <a16:creationId xmlns:a16="http://schemas.microsoft.com/office/drawing/2014/main" id="{2944BC82-4517-4042-B6F8-7ED6EC26CE7B}"/>
                </a:ext>
              </a:extLst>
            </p:cNvPr>
            <p:cNvSpPr/>
            <p:nvPr/>
          </p:nvSpPr>
          <p:spPr>
            <a:xfrm>
              <a:off x="15699319" y="2113794"/>
              <a:ext cx="4441010" cy="2610605"/>
            </a:xfrm>
            <a:prstGeom prst="can">
              <a:avLst/>
            </a:prstGeom>
            <a:gradFill flip="none" rotWithShape="1">
              <a:gsLst>
                <a:gs pos="0">
                  <a:srgbClr val="ED7D31">
                    <a:lumMod val="0"/>
                    <a:lumOff val="100000"/>
                  </a:srgbClr>
                </a:gs>
                <a:gs pos="35000">
                  <a:srgbClr val="ED7D31">
                    <a:lumMod val="0"/>
                    <a:lumOff val="100000"/>
                  </a:srgbClr>
                </a:gs>
                <a:gs pos="100000">
                  <a:srgbClr val="ED7D31">
                    <a:lumMod val="100000"/>
                  </a:srgbClr>
                </a:gs>
              </a:gsLst>
              <a:path path="circle">
                <a:fillToRect l="50000" t="-80000" r="50000" b="180000"/>
              </a:path>
              <a:tileRect/>
            </a:gradFill>
            <a:ln w="31750" cap="flat" cmpd="sng" algn="ctr">
              <a:solidFill>
                <a:sysClr val="windowText" lastClr="000000"/>
              </a:solidFill>
              <a:prstDash val="solid"/>
              <a:miter lim="800000"/>
            </a:ln>
            <a:effectLst/>
          </p:spPr>
          <p:txBody>
            <a:bodyPr rtlCol="0" anchor="ctr"/>
            <a:lstStyle/>
            <a:p>
              <a:pPr algn="ctr" defTabSz="914400" hangingPunct="1">
                <a:defRPr/>
              </a:pPr>
              <a:endParaRPr lang="en-US" sz="3200" dirty="0">
                <a:solidFill>
                  <a:schemeClr val="tx1">
                    <a:lumMod val="75000"/>
                  </a:schemeClr>
                </a:solidFill>
                <a:cs typeface="Times New Roman" panose="02020603050405020304" pitchFamily="18" charset="0"/>
              </a:endParaRPr>
            </a:p>
          </p:txBody>
        </p:sp>
        <p:sp>
          <p:nvSpPr>
            <p:cNvPr id="40" name="TextBox 39">
              <a:extLst>
                <a:ext uri="{FF2B5EF4-FFF2-40B4-BE49-F238E27FC236}">
                  <a16:creationId xmlns:a16="http://schemas.microsoft.com/office/drawing/2014/main" id="{B6D06E03-5D52-054A-AFC5-8C906403B3E1}"/>
                </a:ext>
              </a:extLst>
            </p:cNvPr>
            <p:cNvSpPr txBox="1"/>
            <p:nvPr/>
          </p:nvSpPr>
          <p:spPr>
            <a:xfrm>
              <a:off x="16499945" y="2704775"/>
              <a:ext cx="3153107"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dirty="0">
                  <a:ln>
                    <a:noFill/>
                  </a:ln>
                  <a:solidFill>
                    <a:srgbClr val="53585F"/>
                  </a:solidFill>
                  <a:effectLst/>
                  <a:uFillTx/>
                  <a:latin typeface="+mn-lt"/>
                  <a:ea typeface="+mn-ea"/>
                  <a:cs typeface="+mn-cs"/>
                  <a:sym typeface="苹方 中等" panose="020B0400000000000000" charset="-122"/>
                </a:rPr>
                <a:t>HBase cluster</a:t>
              </a:r>
            </a:p>
          </p:txBody>
        </p:sp>
        <p:sp>
          <p:nvSpPr>
            <p:cNvPr id="41" name="TextBox 40">
              <a:extLst>
                <a:ext uri="{FF2B5EF4-FFF2-40B4-BE49-F238E27FC236}">
                  <a16:creationId xmlns:a16="http://schemas.microsoft.com/office/drawing/2014/main" id="{C65F3A2B-700F-E64F-947E-B3071AFE3A46}"/>
                </a:ext>
              </a:extLst>
            </p:cNvPr>
            <p:cNvSpPr txBox="1"/>
            <p:nvPr/>
          </p:nvSpPr>
          <p:spPr>
            <a:xfrm>
              <a:off x="20625385" y="9147377"/>
              <a:ext cx="2202526" cy="656590"/>
            </a:xfrm>
            <a:prstGeom prst="rect">
              <a:avLst/>
            </a:prstGeom>
            <a:solidFill>
              <a:schemeClr val="accent2">
                <a:lumMod val="40000"/>
                <a:lumOff val="60000"/>
              </a:schemeClr>
            </a:solidFill>
            <a:ln w="12700" cap="flat">
              <a:solidFill>
                <a:schemeClr val="accent2">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dirty="0" err="1">
                  <a:ln>
                    <a:noFill/>
                  </a:ln>
                  <a:solidFill>
                    <a:srgbClr val="53585F"/>
                  </a:solidFill>
                  <a:effectLst/>
                  <a:uFillTx/>
                  <a:latin typeface="+mn-lt"/>
                  <a:ea typeface="+mn-ea"/>
                  <a:cs typeface="+mn-cs"/>
                  <a:sym typeface="苹方 中等" panose="020B0400000000000000" charset="-122"/>
                </a:rPr>
                <a:t>PinDedup</a:t>
              </a:r>
              <a:endParaRPr kumimoji="0" lang="en-US" sz="36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sp>
          <p:nvSpPr>
            <p:cNvPr id="43" name="Down Arrow 42">
              <a:extLst>
                <a:ext uri="{FF2B5EF4-FFF2-40B4-BE49-F238E27FC236}">
                  <a16:creationId xmlns:a16="http://schemas.microsoft.com/office/drawing/2014/main" id="{15492BC0-98EA-C045-8B44-31338B689D0D}"/>
                </a:ext>
              </a:extLst>
            </p:cNvPr>
            <p:cNvSpPr/>
            <p:nvPr/>
          </p:nvSpPr>
          <p:spPr>
            <a:xfrm>
              <a:off x="17202418" y="4724399"/>
              <a:ext cx="1428459" cy="4169388"/>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tx1">
                    <a:lumMod val="75000"/>
                  </a:schemeClr>
                </a:solidFill>
                <a:effectLst/>
                <a:uLnTx/>
                <a:uFillTx/>
                <a:ea typeface="+mn-ea"/>
                <a:cs typeface="+mn-cs"/>
              </a:endParaRPr>
            </a:p>
          </p:txBody>
        </p:sp>
        <p:sp>
          <p:nvSpPr>
            <p:cNvPr id="45" name="TextBox 44">
              <a:extLst>
                <a:ext uri="{FF2B5EF4-FFF2-40B4-BE49-F238E27FC236}">
                  <a16:creationId xmlns:a16="http://schemas.microsoft.com/office/drawing/2014/main" id="{F44DB7BB-81FF-8D45-B3DF-EDB6867D7347}"/>
                </a:ext>
              </a:extLst>
            </p:cNvPr>
            <p:cNvSpPr txBox="1"/>
            <p:nvPr/>
          </p:nvSpPr>
          <p:spPr>
            <a:xfrm>
              <a:off x="18706478" y="6050963"/>
              <a:ext cx="1893147"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dirty="0">
                  <a:ln>
                    <a:noFill/>
                  </a:ln>
                  <a:solidFill>
                    <a:srgbClr val="53585F"/>
                  </a:solidFill>
                  <a:effectLst/>
                  <a:uFillTx/>
                  <a:latin typeface="+mn-lt"/>
                  <a:ea typeface="+mn-ea"/>
                  <a:cs typeface="+mn-cs"/>
                  <a:sym typeface="苹方 中等" panose="020B0400000000000000" charset="-122"/>
                </a:rPr>
                <a:t>All</a:t>
              </a:r>
              <a:r>
                <a:rPr lang="en-US" sz="4000" dirty="0"/>
                <a:t> files</a:t>
              </a:r>
              <a:endParaRPr kumimoji="0" lang="en-US" sz="40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cxnSp>
          <p:nvCxnSpPr>
            <p:cNvPr id="48" name="Curved Connector 47">
              <a:extLst>
                <a:ext uri="{FF2B5EF4-FFF2-40B4-BE49-F238E27FC236}">
                  <a16:creationId xmlns:a16="http://schemas.microsoft.com/office/drawing/2014/main" id="{772796DC-A5B9-B244-B48B-701F94345FE5}"/>
                </a:ext>
              </a:extLst>
            </p:cNvPr>
            <p:cNvCxnSpPr>
              <a:endCxn id="41" idx="0"/>
            </p:cNvCxnSpPr>
            <p:nvPr/>
          </p:nvCxnSpPr>
          <p:spPr>
            <a:xfrm>
              <a:off x="19487098" y="8813223"/>
              <a:ext cx="2239550" cy="334154"/>
            </a:xfrm>
            <a:prstGeom prst="curvedConnector2">
              <a:avLst/>
            </a:prstGeom>
            <a:noFill/>
            <a:ln w="63500" cap="flat">
              <a:solidFill>
                <a:schemeClr val="accent1">
                  <a:hueOff val="-78757"/>
                  <a:satOff val="2397"/>
                  <a:lumOff val="10536"/>
                </a:schemeClr>
              </a:solidFill>
              <a:prstDash val="solid"/>
              <a:miter lim="400000"/>
            </a:ln>
          </p:spPr>
          <p:style>
            <a:lnRef idx="0">
              <a:scrgbClr r="0" g="0" b="0"/>
            </a:lnRef>
            <a:fillRef idx="0">
              <a:scrgbClr r="0" g="0" b="0"/>
            </a:fillRef>
            <a:effectRef idx="0">
              <a:scrgbClr r="0" g="0" b="0"/>
            </a:effectRef>
            <a:fontRef idx="none"/>
          </p:style>
        </p:cxnSp>
        <p:cxnSp>
          <p:nvCxnSpPr>
            <p:cNvPr id="50" name="Curved Connector 49">
              <a:extLst>
                <a:ext uri="{FF2B5EF4-FFF2-40B4-BE49-F238E27FC236}">
                  <a16:creationId xmlns:a16="http://schemas.microsoft.com/office/drawing/2014/main" id="{969FF021-EA1B-3543-B8F0-F184F705CFAF}"/>
                </a:ext>
              </a:extLst>
            </p:cNvPr>
            <p:cNvCxnSpPr>
              <a:stCxn id="41" idx="2"/>
            </p:cNvCxnSpPr>
            <p:nvPr/>
          </p:nvCxnSpPr>
          <p:spPr>
            <a:xfrm rot="5400000">
              <a:off x="20516914" y="8970585"/>
              <a:ext cx="376353" cy="2043116"/>
            </a:xfrm>
            <a:prstGeom prst="curvedConnector2">
              <a:avLst/>
            </a:prstGeom>
            <a:noFill/>
            <a:ln w="63500" cap="flat">
              <a:solidFill>
                <a:schemeClr val="accent1">
                  <a:hueOff val="-78757"/>
                  <a:satOff val="2397"/>
                  <a:lumOff val="10536"/>
                </a:schemeClr>
              </a:solidFill>
              <a:prstDash val="solid"/>
              <a:miter lim="400000"/>
              <a:tailEnd type="triangle"/>
            </a:ln>
          </p:spPr>
          <p:style>
            <a:lnRef idx="0">
              <a:scrgbClr r="0" g="0" b="0"/>
            </a:lnRef>
            <a:fillRef idx="0">
              <a:scrgbClr r="0" g="0" b="0"/>
            </a:fillRef>
            <a:effectRef idx="0">
              <a:scrgbClr r="0" g="0" b="0"/>
            </a:effectRef>
            <a:fontRef idx="none"/>
          </p:style>
        </p:cxnSp>
        <p:sp>
          <p:nvSpPr>
            <p:cNvPr id="54" name="TextBox 53">
              <a:extLst>
                <a:ext uri="{FF2B5EF4-FFF2-40B4-BE49-F238E27FC236}">
                  <a16:creationId xmlns:a16="http://schemas.microsoft.com/office/drawing/2014/main" id="{6FAC218D-1638-9340-9708-E6390DB4A3A5}"/>
                </a:ext>
              </a:extLst>
            </p:cNvPr>
            <p:cNvSpPr txBox="1"/>
            <p:nvPr/>
          </p:nvSpPr>
          <p:spPr>
            <a:xfrm>
              <a:off x="12399244" y="11207922"/>
              <a:ext cx="10369826" cy="21339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sz="4400" b="1" dirty="0"/>
                <a:t>Offline</a:t>
              </a:r>
              <a:r>
                <a:rPr kumimoji="0" lang="en-US" sz="4400" b="1" i="0" u="none" strike="noStrike" cap="none" spc="0" normalizeH="0" baseline="0" dirty="0">
                  <a:ln>
                    <a:noFill/>
                  </a:ln>
                  <a:solidFill>
                    <a:srgbClr val="53585F"/>
                  </a:solidFill>
                  <a:effectLst/>
                  <a:uFillTx/>
                  <a:latin typeface="+mn-lt"/>
                  <a:ea typeface="+mn-ea"/>
                  <a:cs typeface="+mn-cs"/>
                  <a:sym typeface="苹方 中等" panose="020B0400000000000000" charset="-122"/>
                </a:rPr>
                <a:t> </a:t>
              </a:r>
              <a:r>
                <a:rPr kumimoji="0" lang="en-US" sz="4400" b="1" i="0" u="none" strike="noStrike" cap="none" spc="0" normalizeH="0" baseline="0" dirty="0" err="1">
                  <a:ln>
                    <a:noFill/>
                  </a:ln>
                  <a:solidFill>
                    <a:srgbClr val="53585F"/>
                  </a:solidFill>
                  <a:effectLst/>
                  <a:uFillTx/>
                  <a:latin typeface="+mn-lt"/>
                  <a:ea typeface="+mn-ea"/>
                  <a:cs typeface="+mn-cs"/>
                  <a:sym typeface="苹方 中等" panose="020B0400000000000000" charset="-122"/>
                </a:rPr>
                <a:t>dedup</a:t>
              </a:r>
              <a:r>
                <a:rPr kumimoji="0" lang="en-US" sz="4400" b="0" i="0" u="none" strike="noStrike" cap="none" spc="0" normalizeH="0" baseline="0" dirty="0">
                  <a:ln>
                    <a:noFill/>
                  </a:ln>
                  <a:solidFill>
                    <a:srgbClr val="53585F"/>
                  </a:solidFill>
                  <a:effectLst/>
                  <a:uFillTx/>
                  <a:latin typeface="+mn-lt"/>
                  <a:ea typeface="+mn-ea"/>
                  <a:cs typeface="+mn-cs"/>
                  <a:sym typeface="苹方 中等" panose="020B0400000000000000" charset="-122"/>
                </a:rPr>
                <a:t>:</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pPr>
              <a:r>
                <a:rPr lang="en-US" sz="4400" dirty="0"/>
                <a:t>More control on when </a:t>
              </a:r>
              <a:r>
                <a:rPr lang="en-US" sz="4400" dirty="0" err="1"/>
                <a:t>dedup</a:t>
              </a:r>
              <a:r>
                <a:rPr lang="en-US" sz="4400" dirty="0"/>
                <a:t> occurs</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sz="4400" b="0" i="0" u="none" strike="noStrike" cap="none" spc="0" normalizeH="0" baseline="0" dirty="0">
                  <a:ln>
                    <a:noFill/>
                  </a:ln>
                  <a:solidFill>
                    <a:srgbClr val="53585F"/>
                  </a:solidFill>
                  <a:effectLst/>
                  <a:uFillTx/>
                  <a:latin typeface="+mn-lt"/>
                  <a:ea typeface="+mn-ea"/>
                  <a:cs typeface="+mn-cs"/>
                  <a:sym typeface="苹方 中等" panose="020B0400000000000000" charset="-122"/>
                </a:rPr>
                <a:t>Isolate backup and </a:t>
              </a:r>
              <a:r>
                <a:rPr kumimoji="0" lang="en-US" sz="4400" b="0" i="0" u="none" strike="noStrike" cap="none" spc="0" normalizeH="0" baseline="0" dirty="0" err="1">
                  <a:ln>
                    <a:noFill/>
                  </a:ln>
                  <a:solidFill>
                    <a:srgbClr val="53585F"/>
                  </a:solidFill>
                  <a:effectLst/>
                  <a:uFillTx/>
                  <a:latin typeface="+mn-lt"/>
                  <a:ea typeface="+mn-ea"/>
                  <a:cs typeface="+mn-cs"/>
                  <a:sym typeface="苹方 中等" panose="020B0400000000000000" charset="-122"/>
                </a:rPr>
                <a:t>dedup</a:t>
              </a:r>
              <a:r>
                <a:rPr kumimoji="0" lang="en-US" sz="4400" b="0" i="0" u="none" strike="noStrike" cap="none" spc="0" normalizeH="0" baseline="0" dirty="0">
                  <a:ln>
                    <a:noFill/>
                  </a:ln>
                  <a:solidFill>
                    <a:srgbClr val="53585F"/>
                  </a:solidFill>
                  <a:effectLst/>
                  <a:uFillTx/>
                  <a:latin typeface="+mn-lt"/>
                  <a:ea typeface="+mn-ea"/>
                  <a:cs typeface="+mn-cs"/>
                  <a:sym typeface="苹方 中等" panose="020B0400000000000000" charset="-122"/>
                </a:rPr>
                <a:t> failures</a:t>
              </a:r>
            </a:p>
          </p:txBody>
        </p:sp>
      </p:grpSp>
    </p:spTree>
    <p:extLst>
      <p:ext uri="{BB962C8B-B14F-4D97-AF65-F5344CB8AC3E}">
        <p14:creationId xmlns:p14="http://schemas.microsoft.com/office/powerpoint/2010/main" val="6428644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solidFill>
                  <a:srgbClr val="DC1313"/>
                </a:solidFill>
                <a:sym typeface="+mn-ea"/>
              </a:rPr>
              <a:t>File encoding</a:t>
            </a:r>
            <a:endParaRPr dirty="0">
              <a:solidFill>
                <a:srgbClr val="DC1313"/>
              </a:solidFill>
              <a:sym typeface="+mn-ea"/>
            </a:endParaRPr>
          </a:p>
        </p:txBody>
      </p:sp>
      <p:grpSp>
        <p:nvGrpSpPr>
          <p:cNvPr id="12" name="Group 11">
            <a:extLst>
              <a:ext uri="{FF2B5EF4-FFF2-40B4-BE49-F238E27FC236}">
                <a16:creationId xmlns:a16="http://schemas.microsoft.com/office/drawing/2014/main" id="{2C2F7ABC-3C72-FF4F-A201-C410CCC1B897}"/>
              </a:ext>
            </a:extLst>
          </p:cNvPr>
          <p:cNvGrpSpPr/>
          <p:nvPr/>
        </p:nvGrpSpPr>
        <p:grpSpPr>
          <a:xfrm>
            <a:off x="2562924" y="2553239"/>
            <a:ext cx="8948031" cy="933589"/>
            <a:chOff x="2562924" y="2553239"/>
            <a:chExt cx="8948031" cy="933589"/>
          </a:xfrm>
        </p:grpSpPr>
        <p:sp>
          <p:nvSpPr>
            <p:cNvPr id="25" name="Shape 233">
              <a:extLst>
                <a:ext uri="{FF2B5EF4-FFF2-40B4-BE49-F238E27FC236}">
                  <a16:creationId xmlns:a16="http://schemas.microsoft.com/office/drawing/2014/main" id="{3FBC1B4E-FEEE-A043-99D4-62C90E1D6230}"/>
                </a:ext>
              </a:extLst>
            </p:cNvPr>
            <p:cNvSpPr/>
            <p:nvPr/>
          </p:nvSpPr>
          <p:spPr>
            <a:xfrm>
              <a:off x="2562924" y="2614599"/>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26" name="Shape 234">
              <a:extLst>
                <a:ext uri="{FF2B5EF4-FFF2-40B4-BE49-F238E27FC236}">
                  <a16:creationId xmlns:a16="http://schemas.microsoft.com/office/drawing/2014/main" id="{75407C20-5857-944C-BE66-1E2C2BC471E2}"/>
                </a:ext>
              </a:extLst>
            </p:cNvPr>
            <p:cNvSpPr/>
            <p:nvPr/>
          </p:nvSpPr>
          <p:spPr>
            <a:xfrm>
              <a:off x="3008948" y="2553239"/>
              <a:ext cx="8502007"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err="1">
                  <a:solidFill>
                    <a:schemeClr val="tx2"/>
                  </a:solidFill>
                </a:rPr>
                <a:t>Dedup</a:t>
              </a:r>
              <a:r>
                <a:rPr lang="en-US" sz="5400" spc="-90" dirty="0">
                  <a:solidFill>
                    <a:schemeClr val="tx2"/>
                  </a:solidFill>
                </a:rPr>
                <a:t> the old or new file?</a:t>
              </a:r>
            </a:p>
          </p:txBody>
        </p:sp>
      </p:grpSp>
      <p:sp>
        <p:nvSpPr>
          <p:cNvPr id="129" name="Shape 235">
            <a:extLst>
              <a:ext uri="{FF2B5EF4-FFF2-40B4-BE49-F238E27FC236}">
                <a16:creationId xmlns:a16="http://schemas.microsoft.com/office/drawing/2014/main" id="{E3C72CBE-E8B6-2240-96E7-0D6265DCC51F}"/>
              </a:ext>
            </a:extLst>
          </p:cNvPr>
          <p:cNvSpPr/>
          <p:nvPr/>
        </p:nvSpPr>
        <p:spPr>
          <a:xfrm>
            <a:off x="2818674" y="7136363"/>
            <a:ext cx="18150117" cy="2133918"/>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028700" lvl="1" indent="-571500">
              <a:buFont typeface="Arial" panose="020B0604020202020204" pitchFamily="34" charset="0"/>
              <a:buChar char="•"/>
            </a:pPr>
            <a:r>
              <a:rPr lang="en-US" sz="4400" spc="-90" dirty="0">
                <a:solidFill>
                  <a:schemeClr val="bg2">
                    <a:lumMod val="50000"/>
                  </a:schemeClr>
                </a:solidFill>
                <a:cs typeface="Haas Grot Disp Pinterest"/>
              </a:rPr>
              <a:t>Pros: one-step decoding</a:t>
            </a:r>
          </a:p>
          <a:p>
            <a:pPr marL="1028700" lvl="1" indent="-571500">
              <a:buFont typeface="Arial" panose="020B0604020202020204" pitchFamily="34" charset="0"/>
              <a:buChar char="•"/>
            </a:pPr>
            <a:r>
              <a:rPr lang="en-US" sz="4400" spc="-90" dirty="0">
                <a:solidFill>
                  <a:schemeClr val="bg2">
                    <a:lumMod val="50000"/>
                  </a:schemeClr>
                </a:solidFill>
                <a:cs typeface="Haas Grot Disp Pinterest"/>
              </a:rPr>
              <a:t>Cons: dangling file pointers when old files are deleted. </a:t>
            </a:r>
            <a:r>
              <a:rPr lang="en-US" sz="4400" spc="-90" dirty="0" err="1">
                <a:solidFill>
                  <a:schemeClr val="bg2">
                    <a:lumMod val="50000"/>
                  </a:schemeClr>
                </a:solidFill>
                <a:cs typeface="Haas Grot Disp Pinterest"/>
              </a:rPr>
              <a:t>E.g</a:t>
            </a:r>
            <a:r>
              <a:rPr lang="en-US" sz="4400" spc="-90" dirty="0">
                <a:solidFill>
                  <a:schemeClr val="bg2">
                    <a:lumMod val="50000"/>
                  </a:schemeClr>
                </a:solidFill>
                <a:cs typeface="Haas Grot Disp Pinterest"/>
              </a:rPr>
              <a:t>,</a:t>
            </a:r>
          </a:p>
          <a:p>
            <a:pPr marL="457200" lvl="1" indent="0"/>
            <a:r>
              <a:rPr lang="en-US" sz="4400" spc="-90" dirty="0">
                <a:solidFill>
                  <a:schemeClr val="bg2">
                    <a:lumMod val="50000"/>
                  </a:schemeClr>
                </a:solidFill>
                <a:cs typeface="Haas Grot Disp Pinterest"/>
              </a:rPr>
              <a:t>when F1 is garbage collected, F2’ and F3’ become </a:t>
            </a:r>
            <a:r>
              <a:rPr lang="en-US" sz="4400" spc="-90" dirty="0" err="1">
                <a:solidFill>
                  <a:schemeClr val="bg2">
                    <a:lumMod val="50000"/>
                  </a:schemeClr>
                </a:solidFill>
                <a:cs typeface="Haas Grot Disp Pinterest"/>
              </a:rPr>
              <a:t>unaccessible</a:t>
            </a:r>
            <a:r>
              <a:rPr lang="en-US" sz="4400" spc="-90" dirty="0">
                <a:solidFill>
                  <a:schemeClr val="bg2">
                    <a:lumMod val="50000"/>
                  </a:schemeClr>
                </a:solidFill>
                <a:cs typeface="Haas Grot Disp Pinterest"/>
              </a:rPr>
              <a:t>.</a:t>
            </a:r>
          </a:p>
        </p:txBody>
      </p:sp>
      <p:grpSp>
        <p:nvGrpSpPr>
          <p:cNvPr id="13" name="Group 12">
            <a:extLst>
              <a:ext uri="{FF2B5EF4-FFF2-40B4-BE49-F238E27FC236}">
                <a16:creationId xmlns:a16="http://schemas.microsoft.com/office/drawing/2014/main" id="{F332A075-3B74-4241-A0EF-1FE93AFD1712}"/>
              </a:ext>
            </a:extLst>
          </p:cNvPr>
          <p:cNvGrpSpPr/>
          <p:nvPr/>
        </p:nvGrpSpPr>
        <p:grpSpPr>
          <a:xfrm>
            <a:off x="2562924" y="3589200"/>
            <a:ext cx="15114463" cy="933589"/>
            <a:chOff x="2562924" y="3589200"/>
            <a:chExt cx="15114463" cy="933589"/>
          </a:xfrm>
        </p:grpSpPr>
        <p:sp>
          <p:nvSpPr>
            <p:cNvPr id="150" name="Shape 233">
              <a:extLst>
                <a:ext uri="{FF2B5EF4-FFF2-40B4-BE49-F238E27FC236}">
                  <a16:creationId xmlns:a16="http://schemas.microsoft.com/office/drawing/2014/main" id="{E7DFACF0-83C9-AC41-A3DB-69494861E367}"/>
                </a:ext>
              </a:extLst>
            </p:cNvPr>
            <p:cNvSpPr/>
            <p:nvPr/>
          </p:nvSpPr>
          <p:spPr>
            <a:xfrm>
              <a:off x="2562924" y="3650560"/>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151" name="Shape 234">
              <a:extLst>
                <a:ext uri="{FF2B5EF4-FFF2-40B4-BE49-F238E27FC236}">
                  <a16:creationId xmlns:a16="http://schemas.microsoft.com/office/drawing/2014/main" id="{B8D0C5A9-5D5A-9541-A777-E3FA5CB46DDF}"/>
                </a:ext>
              </a:extLst>
            </p:cNvPr>
            <p:cNvSpPr/>
            <p:nvPr/>
          </p:nvSpPr>
          <p:spPr>
            <a:xfrm>
              <a:off x="3008948" y="3589200"/>
              <a:ext cx="14668439"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bg2">
                      <a:lumMod val="50000"/>
                    </a:schemeClr>
                  </a:solidFill>
                  <a:cs typeface="Haas Grot Disp Pinterest"/>
                </a:rPr>
                <a:t>Intuition: keep the old file, </a:t>
              </a:r>
              <a:r>
                <a:rPr lang="en-US" sz="5400" spc="-90" dirty="0" err="1">
                  <a:solidFill>
                    <a:schemeClr val="bg2">
                      <a:lumMod val="50000"/>
                    </a:schemeClr>
                  </a:solidFill>
                  <a:cs typeface="Haas Grot Disp Pinterest"/>
                </a:rPr>
                <a:t>dedup</a:t>
              </a:r>
              <a:r>
                <a:rPr lang="en-US" sz="5400" spc="-90" dirty="0">
                  <a:solidFill>
                    <a:schemeClr val="bg2">
                      <a:lumMod val="50000"/>
                    </a:schemeClr>
                  </a:solidFill>
                  <a:cs typeface="Haas Grot Disp Pinterest"/>
                </a:rPr>
                <a:t> the new one</a:t>
              </a:r>
              <a:endParaRPr lang="en-US" sz="5400" dirty="0"/>
            </a:p>
          </p:txBody>
        </p:sp>
      </p:grpSp>
      <p:grpSp>
        <p:nvGrpSpPr>
          <p:cNvPr id="14" name="Group 13">
            <a:extLst>
              <a:ext uri="{FF2B5EF4-FFF2-40B4-BE49-F238E27FC236}">
                <a16:creationId xmlns:a16="http://schemas.microsoft.com/office/drawing/2014/main" id="{B5E52F54-0DEB-9449-BA2C-5A879B80B07D}"/>
              </a:ext>
            </a:extLst>
          </p:cNvPr>
          <p:cNvGrpSpPr/>
          <p:nvPr/>
        </p:nvGrpSpPr>
        <p:grpSpPr>
          <a:xfrm>
            <a:off x="4968239" y="4514036"/>
            <a:ext cx="18636096" cy="2467817"/>
            <a:chOff x="5059679" y="4910276"/>
            <a:chExt cx="18636096" cy="2467817"/>
          </a:xfrm>
        </p:grpSpPr>
        <p:pic>
          <p:nvPicPr>
            <p:cNvPr id="5" name="Picture 4">
              <a:extLst>
                <a:ext uri="{FF2B5EF4-FFF2-40B4-BE49-F238E27FC236}">
                  <a16:creationId xmlns:a16="http://schemas.microsoft.com/office/drawing/2014/main" id="{B8A06F45-638E-C241-94A1-0D74D9FC59A8}"/>
                </a:ext>
              </a:extLst>
            </p:cNvPr>
            <p:cNvPicPr>
              <a:picLocks noChangeAspect="1"/>
            </p:cNvPicPr>
            <p:nvPr/>
          </p:nvPicPr>
          <p:blipFill>
            <a:blip r:embed="rId3"/>
            <a:stretch>
              <a:fillRect/>
            </a:stretch>
          </p:blipFill>
          <p:spPr>
            <a:xfrm>
              <a:off x="5059679" y="4910276"/>
              <a:ext cx="12617707" cy="2467817"/>
            </a:xfrm>
            <a:prstGeom prst="rect">
              <a:avLst/>
            </a:prstGeom>
          </p:spPr>
        </p:pic>
        <p:pic>
          <p:nvPicPr>
            <p:cNvPr id="8" name="Picture 7">
              <a:extLst>
                <a:ext uri="{FF2B5EF4-FFF2-40B4-BE49-F238E27FC236}">
                  <a16:creationId xmlns:a16="http://schemas.microsoft.com/office/drawing/2014/main" id="{7E5CFA7B-2399-2E44-B63B-ADFFDD8E72E6}"/>
                </a:ext>
              </a:extLst>
            </p:cNvPr>
            <p:cNvPicPr>
              <a:picLocks noChangeAspect="1"/>
            </p:cNvPicPr>
            <p:nvPr/>
          </p:nvPicPr>
          <p:blipFill>
            <a:blip r:embed="rId4"/>
            <a:stretch>
              <a:fillRect/>
            </a:stretch>
          </p:blipFill>
          <p:spPr>
            <a:xfrm>
              <a:off x="19276246" y="5486400"/>
              <a:ext cx="4419529" cy="1891693"/>
            </a:xfrm>
            <a:prstGeom prst="rect">
              <a:avLst/>
            </a:prstGeom>
          </p:spPr>
        </p:pic>
      </p:grpSp>
      <p:grpSp>
        <p:nvGrpSpPr>
          <p:cNvPr id="15" name="Group 14">
            <a:extLst>
              <a:ext uri="{FF2B5EF4-FFF2-40B4-BE49-F238E27FC236}">
                <a16:creationId xmlns:a16="http://schemas.microsoft.com/office/drawing/2014/main" id="{BB831D2F-4257-7D4D-939B-ECD5E37932ED}"/>
              </a:ext>
            </a:extLst>
          </p:cNvPr>
          <p:cNvGrpSpPr/>
          <p:nvPr/>
        </p:nvGrpSpPr>
        <p:grpSpPr>
          <a:xfrm>
            <a:off x="2562924" y="9604180"/>
            <a:ext cx="17049608" cy="2363620"/>
            <a:chOff x="2562924" y="9604180"/>
            <a:chExt cx="17049608" cy="2363620"/>
          </a:xfrm>
        </p:grpSpPr>
        <p:sp>
          <p:nvSpPr>
            <p:cNvPr id="165" name="Shape 233">
              <a:extLst>
                <a:ext uri="{FF2B5EF4-FFF2-40B4-BE49-F238E27FC236}">
                  <a16:creationId xmlns:a16="http://schemas.microsoft.com/office/drawing/2014/main" id="{A35B8F4B-B0A8-0840-B27A-3235AC53EEEA}"/>
                </a:ext>
              </a:extLst>
            </p:cNvPr>
            <p:cNvSpPr/>
            <p:nvPr/>
          </p:nvSpPr>
          <p:spPr>
            <a:xfrm>
              <a:off x="2562924" y="9665540"/>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4400"/>
            </a:p>
          </p:txBody>
        </p:sp>
        <p:sp>
          <p:nvSpPr>
            <p:cNvPr id="166" name="Shape 234">
              <a:extLst>
                <a:ext uri="{FF2B5EF4-FFF2-40B4-BE49-F238E27FC236}">
                  <a16:creationId xmlns:a16="http://schemas.microsoft.com/office/drawing/2014/main" id="{DB6D8BFA-8585-2242-98BC-79C2237A9745}"/>
                </a:ext>
              </a:extLst>
            </p:cNvPr>
            <p:cNvSpPr/>
            <p:nvPr/>
          </p:nvSpPr>
          <p:spPr>
            <a:xfrm>
              <a:off x="3008948" y="9604180"/>
              <a:ext cx="16603584" cy="933589"/>
            </a:xfrm>
            <a:prstGeom prst="rect">
              <a:avLst/>
            </a:prstGeom>
            <a:ln w="12700">
              <a:miter lim="400000"/>
            </a:ln>
          </p:spPr>
          <p:txBody>
            <a:bodyPr wrap="none" lIns="50800" tIns="50800" rIns="50800" bIns="50800" anchor="ctr">
              <a:spAutoFit/>
            </a:bodyPr>
            <a:lstStyle>
              <a:lvl1pPr>
                <a:spcBef>
                  <a:spcPts val="5900"/>
                </a:spcBef>
                <a:defRPr sz="4200"/>
              </a:lvl1pPr>
            </a:lstStyle>
            <a:p>
              <a:r>
                <a:rPr lang="en-US" sz="5400" spc="-90" dirty="0">
                  <a:solidFill>
                    <a:schemeClr val="bg2">
                      <a:lumMod val="50000"/>
                    </a:schemeClr>
                  </a:solidFill>
                  <a:cs typeface="Haas Grot Disp Pinterest"/>
                </a:rPr>
                <a:t>Design choice: keep the new file, </a:t>
              </a:r>
              <a:r>
                <a:rPr lang="en-US" sz="5400" spc="-90" dirty="0" err="1">
                  <a:solidFill>
                    <a:schemeClr val="bg2">
                      <a:lumMod val="50000"/>
                    </a:schemeClr>
                  </a:solidFill>
                  <a:cs typeface="Haas Grot Disp Pinterest"/>
                </a:rPr>
                <a:t>dedup</a:t>
              </a:r>
              <a:r>
                <a:rPr lang="en-US" sz="5400" spc="-90" dirty="0">
                  <a:solidFill>
                    <a:schemeClr val="bg2">
                      <a:lumMod val="50000"/>
                    </a:schemeClr>
                  </a:solidFill>
                  <a:cs typeface="Haas Grot Disp Pinterest"/>
                </a:rPr>
                <a:t> the old one</a:t>
              </a:r>
              <a:endParaRPr lang="en-US" sz="5400" dirty="0"/>
            </a:p>
          </p:txBody>
        </p:sp>
        <p:pic>
          <p:nvPicPr>
            <p:cNvPr id="11" name="Picture 10">
              <a:extLst>
                <a:ext uri="{FF2B5EF4-FFF2-40B4-BE49-F238E27FC236}">
                  <a16:creationId xmlns:a16="http://schemas.microsoft.com/office/drawing/2014/main" id="{2DCB878D-5431-C741-9872-88319733B821}"/>
                </a:ext>
              </a:extLst>
            </p:cNvPr>
            <p:cNvPicPr>
              <a:picLocks noChangeAspect="1"/>
            </p:cNvPicPr>
            <p:nvPr/>
          </p:nvPicPr>
          <p:blipFill>
            <a:blip r:embed="rId5"/>
            <a:stretch>
              <a:fillRect/>
            </a:stretch>
          </p:blipFill>
          <p:spPr>
            <a:xfrm>
              <a:off x="5212079" y="10871668"/>
              <a:ext cx="12301034" cy="1096132"/>
            </a:xfrm>
            <a:prstGeom prst="rect">
              <a:avLst/>
            </a:prstGeom>
          </p:spPr>
        </p:pic>
      </p:grpSp>
      <p:sp>
        <p:nvSpPr>
          <p:cNvPr id="174" name="Shape 235">
            <a:extLst>
              <a:ext uri="{FF2B5EF4-FFF2-40B4-BE49-F238E27FC236}">
                <a16:creationId xmlns:a16="http://schemas.microsoft.com/office/drawing/2014/main" id="{0996FB8A-D8A6-C143-B404-3D8AE396CBE3}"/>
              </a:ext>
            </a:extLst>
          </p:cNvPr>
          <p:cNvSpPr/>
          <p:nvPr/>
        </p:nvSpPr>
        <p:spPr>
          <a:xfrm>
            <a:off x="2562924" y="12171233"/>
            <a:ext cx="18150117" cy="1456809"/>
          </a:xfrm>
          <a:prstGeom prst="rect">
            <a:avLst/>
          </a:prstGeom>
          <a:ln w="12700">
            <a:miter lim="400000"/>
          </a:ln>
        </p:spPr>
        <p:txBody>
          <a:bodyPr wrap="square" lIns="50800" tIns="50800" rIns="50800" bIns="50800" anchor="ctr">
            <a:spAutoFit/>
          </a:bodyPr>
          <a:lstStyle>
            <a:lvl1pPr>
              <a:lnSpc>
                <a:spcPct val="120000"/>
              </a:lnSpc>
              <a:spcBef>
                <a:spcPts val="4500"/>
              </a:spcBef>
              <a:defRPr sz="3000">
                <a:solidFill>
                  <a:srgbClr val="A6AAA9"/>
                </a:solidFill>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stStyle>
          <a:p>
            <a:pPr marL="1028700" lvl="1" indent="-571500">
              <a:buFont typeface="Arial" panose="020B0604020202020204" pitchFamily="34" charset="0"/>
              <a:buChar char="•"/>
            </a:pPr>
            <a:r>
              <a:rPr lang="en-US" sz="4400" spc="-90" dirty="0">
                <a:solidFill>
                  <a:schemeClr val="bg2">
                    <a:lumMod val="50000"/>
                  </a:schemeClr>
                </a:solidFill>
              </a:rPr>
              <a:t>No overhead accessing the latest copy (most use cases)</a:t>
            </a:r>
          </a:p>
          <a:p>
            <a:pPr marL="1028700" lvl="1" indent="-571500">
              <a:buFont typeface="Arial" panose="020B0604020202020204" pitchFamily="34" charset="0"/>
              <a:buChar char="•"/>
            </a:pPr>
            <a:r>
              <a:rPr lang="en-US" sz="4400" spc="-90" dirty="0">
                <a:solidFill>
                  <a:schemeClr val="bg2">
                    <a:lumMod val="50000"/>
                  </a:schemeClr>
                </a:solidFill>
              </a:rPr>
              <a:t>Avoids the dangling pointer problem</a:t>
            </a:r>
          </a:p>
        </p:txBody>
      </p:sp>
    </p:spTree>
    <p:extLst>
      <p:ext uri="{BB962C8B-B14F-4D97-AF65-F5344CB8AC3E}">
        <p14:creationId xmlns:p14="http://schemas.microsoft.com/office/powerpoint/2010/main" val="11411059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dissolve">
                                      <p:cBhvr>
                                        <p:cTn id="29"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body" idx="13"/>
          </p:nvPr>
        </p:nvSpPr>
        <p:spPr>
          <a:prstGeom prst="rect">
            <a:avLst/>
          </a:prstGeom>
        </p:spPr>
        <p:txBody>
          <a:bodyPr/>
          <a:lstStyle/>
          <a:p>
            <a:r>
              <a:rPr lang="en-US" dirty="0"/>
              <a:t>Results</a:t>
            </a:r>
            <a:endParaRPr dirty="0">
              <a:solidFill>
                <a:srgbClr val="DC1313"/>
              </a:solidFill>
              <a:sym typeface="+mn-ea"/>
            </a:endParaRPr>
          </a:p>
        </p:txBody>
      </p:sp>
      <p:sp>
        <p:nvSpPr>
          <p:cNvPr id="233" name="Shape 233"/>
          <p:cNvSpPr/>
          <p:nvPr/>
        </p:nvSpPr>
        <p:spPr>
          <a:xfrm>
            <a:off x="2562924" y="7754818"/>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6600">
              <a:latin typeface="+mj-lt"/>
            </a:endParaRPr>
          </a:p>
        </p:txBody>
      </p:sp>
      <p:sp>
        <p:nvSpPr>
          <p:cNvPr id="234" name="Shape 234"/>
          <p:cNvSpPr/>
          <p:nvPr/>
        </p:nvSpPr>
        <p:spPr>
          <a:xfrm>
            <a:off x="3008811" y="7609381"/>
            <a:ext cx="11643572" cy="1025922"/>
          </a:xfrm>
          <a:prstGeom prst="rect">
            <a:avLst/>
          </a:prstGeom>
          <a:ln w="12700">
            <a:miter lim="400000"/>
          </a:ln>
        </p:spPr>
        <p:txBody>
          <a:bodyPr wrap="none" lIns="50800" tIns="50800" rIns="50800" bIns="50800" anchor="ctr">
            <a:spAutoFit/>
          </a:bodyPr>
          <a:lstStyle>
            <a:lvl1pPr>
              <a:spcBef>
                <a:spcPts val="5900"/>
              </a:spcBef>
              <a:defRPr sz="4200"/>
            </a:lvl1pPr>
          </a:lstStyle>
          <a:p>
            <a:pPr marL="457200" lvl="1" indent="0"/>
            <a:r>
              <a:rPr lang="en-US" sz="6000" spc="-90" dirty="0">
                <a:solidFill>
                  <a:schemeClr val="tx2"/>
                </a:solidFill>
                <a:latin typeface="+mj-lt"/>
                <a:cs typeface="Haas Grot Disp Pinterest"/>
              </a:rPr>
              <a:t>Significantly reduced infra cost</a:t>
            </a:r>
          </a:p>
        </p:txBody>
      </p:sp>
      <p:sp>
        <p:nvSpPr>
          <p:cNvPr id="9" name="Shape 233">
            <a:extLst>
              <a:ext uri="{FF2B5EF4-FFF2-40B4-BE49-F238E27FC236}">
                <a16:creationId xmlns:a16="http://schemas.microsoft.com/office/drawing/2014/main" id="{099F65B0-3798-4D40-B67D-685BBCC52B0E}"/>
              </a:ext>
            </a:extLst>
          </p:cNvPr>
          <p:cNvSpPr/>
          <p:nvPr/>
        </p:nvSpPr>
        <p:spPr>
          <a:xfrm>
            <a:off x="2562924" y="2997145"/>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6600">
              <a:latin typeface="+mj-lt"/>
            </a:endParaRPr>
          </a:p>
        </p:txBody>
      </p:sp>
      <p:sp>
        <p:nvSpPr>
          <p:cNvPr id="10" name="Shape 234">
            <a:extLst>
              <a:ext uri="{FF2B5EF4-FFF2-40B4-BE49-F238E27FC236}">
                <a16:creationId xmlns:a16="http://schemas.microsoft.com/office/drawing/2014/main" id="{12A9D08E-A1D0-DC45-93AD-5A55B02A653A}"/>
              </a:ext>
            </a:extLst>
          </p:cNvPr>
          <p:cNvSpPr/>
          <p:nvPr/>
        </p:nvSpPr>
        <p:spPr>
          <a:xfrm>
            <a:off x="3008948" y="2889619"/>
            <a:ext cx="15747260" cy="1025922"/>
          </a:xfrm>
          <a:prstGeom prst="rect">
            <a:avLst/>
          </a:prstGeom>
          <a:ln w="12700">
            <a:miter lim="400000"/>
          </a:ln>
        </p:spPr>
        <p:txBody>
          <a:bodyPr wrap="none" lIns="50800" tIns="50800" rIns="50800" bIns="50800" anchor="ctr">
            <a:spAutoFit/>
          </a:bodyPr>
          <a:lstStyle>
            <a:lvl1pPr>
              <a:spcBef>
                <a:spcPts val="5900"/>
              </a:spcBef>
              <a:defRPr sz="4200"/>
            </a:lvl1pPr>
          </a:lstStyle>
          <a:p>
            <a:pPr marL="457200" lvl="1" indent="0"/>
            <a:r>
              <a:rPr lang="en-US" sz="6000" spc="-90" dirty="0">
                <a:solidFill>
                  <a:schemeClr val="tx2"/>
                </a:solidFill>
                <a:latin typeface="+mj-lt"/>
                <a:cs typeface="Haas Grot Disp Pinterest"/>
              </a:rPr>
              <a:t>Reduced backup end-to-end time by 50%</a:t>
            </a:r>
          </a:p>
        </p:txBody>
      </p:sp>
      <p:sp>
        <p:nvSpPr>
          <p:cNvPr id="25" name="Shape 233">
            <a:extLst>
              <a:ext uri="{FF2B5EF4-FFF2-40B4-BE49-F238E27FC236}">
                <a16:creationId xmlns:a16="http://schemas.microsoft.com/office/drawing/2014/main" id="{3FBC1B4E-FEEE-A043-99D4-62C90E1D6230}"/>
              </a:ext>
            </a:extLst>
          </p:cNvPr>
          <p:cNvSpPr/>
          <p:nvPr/>
        </p:nvSpPr>
        <p:spPr>
          <a:xfrm>
            <a:off x="2562787" y="5445530"/>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6600">
              <a:latin typeface="+mj-lt"/>
            </a:endParaRPr>
          </a:p>
        </p:txBody>
      </p:sp>
      <p:sp>
        <p:nvSpPr>
          <p:cNvPr id="26" name="Shape 234">
            <a:extLst>
              <a:ext uri="{FF2B5EF4-FFF2-40B4-BE49-F238E27FC236}">
                <a16:creationId xmlns:a16="http://schemas.microsoft.com/office/drawing/2014/main" id="{75407C20-5857-944C-BE66-1E2C2BC471E2}"/>
              </a:ext>
            </a:extLst>
          </p:cNvPr>
          <p:cNvSpPr/>
          <p:nvPr/>
        </p:nvSpPr>
        <p:spPr>
          <a:xfrm>
            <a:off x="3008811" y="5338005"/>
            <a:ext cx="15498474" cy="1025922"/>
          </a:xfrm>
          <a:prstGeom prst="rect">
            <a:avLst/>
          </a:prstGeom>
          <a:ln w="12700">
            <a:miter lim="400000"/>
          </a:ln>
        </p:spPr>
        <p:txBody>
          <a:bodyPr wrap="none" lIns="50800" tIns="50800" rIns="50800" bIns="50800" anchor="ctr">
            <a:spAutoFit/>
          </a:bodyPr>
          <a:lstStyle>
            <a:lvl1pPr>
              <a:spcBef>
                <a:spcPts val="5900"/>
              </a:spcBef>
              <a:defRPr sz="4200"/>
            </a:lvl1pPr>
          </a:lstStyle>
          <a:p>
            <a:pPr marL="457200" lvl="1" indent="0"/>
            <a:r>
              <a:rPr lang="en-US" sz="6000" spc="-90" dirty="0">
                <a:solidFill>
                  <a:schemeClr val="tx2"/>
                </a:solidFill>
                <a:latin typeface="+mj-lt"/>
                <a:cs typeface="Haas Grot Disp Pinterest"/>
              </a:rPr>
              <a:t>3-137X compression on S3 storage usage</a:t>
            </a:r>
          </a:p>
        </p:txBody>
      </p:sp>
      <p:sp>
        <p:nvSpPr>
          <p:cNvPr id="11" name="Shape 233">
            <a:extLst>
              <a:ext uri="{FF2B5EF4-FFF2-40B4-BE49-F238E27FC236}">
                <a16:creationId xmlns:a16="http://schemas.microsoft.com/office/drawing/2014/main" id="{B12FF581-44AC-B04B-B618-AA905BE4382E}"/>
              </a:ext>
            </a:extLst>
          </p:cNvPr>
          <p:cNvSpPr/>
          <p:nvPr/>
        </p:nvSpPr>
        <p:spPr>
          <a:xfrm>
            <a:off x="2562924" y="9906037"/>
            <a:ext cx="255750" cy="635001"/>
          </a:xfrm>
          <a:prstGeom prst="rect">
            <a:avLst/>
          </a:prstGeom>
          <a:solidFill>
            <a:srgbClr val="C8250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sz="6600">
              <a:latin typeface="+mj-lt"/>
            </a:endParaRPr>
          </a:p>
        </p:txBody>
      </p:sp>
      <p:sp>
        <p:nvSpPr>
          <p:cNvPr id="12" name="Shape 234">
            <a:extLst>
              <a:ext uri="{FF2B5EF4-FFF2-40B4-BE49-F238E27FC236}">
                <a16:creationId xmlns:a16="http://schemas.microsoft.com/office/drawing/2014/main" id="{CA0CD89C-3C2D-7844-AF1D-D555865E8006}"/>
              </a:ext>
            </a:extLst>
          </p:cNvPr>
          <p:cNvSpPr/>
          <p:nvPr/>
        </p:nvSpPr>
        <p:spPr>
          <a:xfrm>
            <a:off x="3008811" y="9760600"/>
            <a:ext cx="10444847" cy="1025922"/>
          </a:xfrm>
          <a:prstGeom prst="rect">
            <a:avLst/>
          </a:prstGeom>
          <a:ln w="12700">
            <a:miter lim="400000"/>
          </a:ln>
        </p:spPr>
        <p:txBody>
          <a:bodyPr wrap="none" lIns="50800" tIns="50800" rIns="50800" bIns="50800" anchor="ctr">
            <a:spAutoFit/>
          </a:bodyPr>
          <a:lstStyle>
            <a:lvl1pPr>
              <a:spcBef>
                <a:spcPts val="5900"/>
              </a:spcBef>
              <a:defRPr sz="4200"/>
            </a:lvl1pPr>
          </a:lstStyle>
          <a:p>
            <a:pPr marL="457200" lvl="1" indent="0"/>
            <a:r>
              <a:rPr lang="en-US" sz="6000" spc="-90" dirty="0">
                <a:solidFill>
                  <a:schemeClr val="tx2"/>
                </a:solidFill>
                <a:latin typeface="+mj-lt"/>
                <a:cs typeface="Haas Grot Disp Pinterest"/>
              </a:rPr>
              <a:t>Lower operational overhead</a:t>
            </a:r>
          </a:p>
        </p:txBody>
      </p:sp>
    </p:spTree>
    <p:extLst>
      <p:ext uri="{BB962C8B-B14F-4D97-AF65-F5344CB8AC3E}">
        <p14:creationId xmlns:p14="http://schemas.microsoft.com/office/powerpoint/2010/main" val="122990297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2"/>
          <p:cNvSpPr>
            <a:spLocks noGrp="1"/>
          </p:cNvSpPr>
          <p:nvPr>
            <p:ph type="body" idx="13"/>
          </p:nvPr>
        </p:nvSpPr>
        <p:spPr>
          <a:xfrm>
            <a:off x="8274852" y="3466698"/>
            <a:ext cx="6357203" cy="4648201"/>
          </a:xfrm>
          <a:prstGeom prst="rect">
            <a:avLst/>
          </a:prstGeom>
        </p:spPr>
        <p:txBody>
          <a:bodyPr/>
          <a:lstStyle/>
          <a:p>
            <a:r>
              <a:rPr lang="en-US" dirty="0">
                <a:latin typeface="方正兰亭大黑_GBK" panose="02000000000000000000" charset="-122"/>
                <a:ea typeface="方正兰亭大黑_GBK" panose="02000000000000000000" charset="-122"/>
                <a:sym typeface="+mn-ea"/>
              </a:rPr>
              <a:t>Thanks</a:t>
            </a:r>
            <a:endParaRPr dirty="0">
              <a:latin typeface="方正兰亭大黑_GBK" panose="02000000000000000000" charset="-122"/>
              <a:ea typeface="方正兰亭大黑_GBK" panose="02000000000000000000"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HBase in Pinterest</a:t>
            </a:r>
            <a:endParaRPr kumimoji="1" lang="zh-CN" altLang="en-US" dirty="0"/>
          </a:p>
        </p:txBody>
      </p:sp>
      <p:sp>
        <p:nvSpPr>
          <p:cNvPr id="5" name="Shape 189">
            <a:extLst>
              <a:ext uri="{FF2B5EF4-FFF2-40B4-BE49-F238E27FC236}">
                <a16:creationId xmlns:a16="http://schemas.microsoft.com/office/drawing/2014/main" id="{C6CC7891-F40D-5949-AB2B-89C3A1E7F100}"/>
              </a:ext>
            </a:extLst>
          </p:cNvPr>
          <p:cNvSpPr txBox="1">
            <a:spLocks/>
          </p:cNvSpPr>
          <p:nvPr/>
        </p:nvSpPr>
        <p:spPr>
          <a:xfrm>
            <a:off x="1451599" y="2339809"/>
            <a:ext cx="9280569" cy="9711939"/>
          </a:xfrm>
          <a:prstGeom prst="rect">
            <a:avLst/>
          </a:prstGeom>
          <a:ln w="12700">
            <a:miter lim="400000"/>
          </a:ln>
        </p:spPr>
        <p:txBody>
          <a:bodyPr lIns="50800" tIns="50800" rIns="50800" bIns="50800" anchor="t">
            <a:noAutofit/>
          </a:bodyPr>
          <a:lstStyle>
            <a:lvl1pPr marL="0" marR="0" indent="0" algn="l" defTabSz="825500" latinLnBrk="0">
              <a:lnSpc>
                <a:spcPct val="100000"/>
              </a:lnSpc>
              <a:spcBef>
                <a:spcPts val="0"/>
              </a:spcBef>
              <a:spcAft>
                <a:spcPts val="0"/>
              </a:spcAft>
              <a:buClrTx/>
              <a:buSzTx/>
              <a:buFontTx/>
              <a:buNone/>
              <a:defRPr sz="3600" b="0" i="0" u="none" strike="noStrike" cap="none" spc="0" baseline="0">
                <a:ln>
                  <a:noFill/>
                </a:ln>
                <a:solidFill>
                  <a:srgbClr val="A6AAA9"/>
                </a:solidFill>
                <a:uFillTx/>
                <a:latin typeface="苹方 常规" panose="020B0300000000000000" charset="-122"/>
                <a:ea typeface="苹方 常规" panose="020B0300000000000000" charset="-122"/>
                <a:cs typeface="苹方 常规" panose="020B0300000000000000" charset="-122"/>
                <a:sym typeface="苹方 常规" panose="020B03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pPr marL="457200" indent="-457200" defTabSz="342831" rtl="0" hangingPunct="1">
              <a:lnSpc>
                <a:spcPct val="80000"/>
              </a:lnSpc>
              <a:spcBef>
                <a:spcPts val="7049"/>
              </a:spcBef>
              <a:buFont typeface="Arial" panose="020B0604020202020204" pitchFamily="34" charset="0"/>
              <a:buChar char="•"/>
              <a:defRPr sz="14000" spc="-419">
                <a:solidFill>
                  <a:srgbClr val="BD091C">
                    <a:hueOff val="-1016745"/>
                    <a:satOff val="-99989"/>
                    <a:lumOff val="-66256"/>
                  </a:srgbClr>
                </a:solidFill>
                <a:latin typeface="+mn-lt"/>
                <a:ea typeface="+mn-ea"/>
                <a:cs typeface="+mn-cs"/>
                <a:sym typeface="Haas Grot Disp Pinterest Bold"/>
              </a:defRPr>
            </a:pPr>
            <a:r>
              <a:rPr lang="en-US" sz="6000" b="1" kern="1200" spc="-100" dirty="0">
                <a:solidFill>
                  <a:srgbClr val="555555"/>
                </a:solidFill>
                <a:latin typeface="Haas Grot Disp Pinterest" charset="0"/>
                <a:ea typeface="Haas Grot Disp Pinterest" charset="0"/>
                <a:cs typeface="Haas Grot Disp Pinterest" charset="0"/>
                <a:sym typeface="Haas Grot Disp Pinterest Bold"/>
              </a:rPr>
              <a:t>Use HBase for online service since 2013</a:t>
            </a:r>
          </a:p>
          <a:p>
            <a:pPr marL="457200" indent="-457200" defTabSz="342831" rtl="0" hangingPunct="1">
              <a:lnSpc>
                <a:spcPct val="80000"/>
              </a:lnSpc>
              <a:spcBef>
                <a:spcPts val="7049"/>
              </a:spcBef>
              <a:buFont typeface="Arial" panose="020B0604020202020204" pitchFamily="34" charset="0"/>
              <a:buChar char="•"/>
              <a:defRPr sz="14000" spc="-419">
                <a:solidFill>
                  <a:srgbClr val="BD091C">
                    <a:hueOff val="-1016745"/>
                    <a:satOff val="-99989"/>
                    <a:lumOff val="-66256"/>
                  </a:srgbClr>
                </a:solidFill>
                <a:latin typeface="+mn-lt"/>
                <a:ea typeface="+mn-ea"/>
                <a:cs typeface="+mn-cs"/>
                <a:sym typeface="Haas Grot Disp Pinterest Bold"/>
              </a:defRPr>
            </a:pPr>
            <a:r>
              <a:rPr lang="en-US" sz="6000" b="1" kern="1200" spc="-100" dirty="0">
                <a:solidFill>
                  <a:srgbClr val="555555"/>
                </a:solidFill>
                <a:latin typeface="Haas Grot Disp Pinterest" charset="0"/>
                <a:ea typeface="Haas Grot Disp Pinterest" charset="0"/>
                <a:cs typeface="Haas Grot Disp Pinterest" charset="0"/>
                <a:sym typeface="Haas Grot Disp Pinterest Bold"/>
              </a:rPr>
              <a:t>Back data abstraction layer like Zen, UMS</a:t>
            </a:r>
          </a:p>
          <a:p>
            <a:pPr marL="457200" indent="-457200" defTabSz="342831" rtl="0" hangingPunct="1">
              <a:lnSpc>
                <a:spcPct val="80000"/>
              </a:lnSpc>
              <a:spcBef>
                <a:spcPts val="7049"/>
              </a:spcBef>
              <a:buFont typeface="Arial" panose="020B0604020202020204" pitchFamily="34" charset="0"/>
              <a:buChar char="•"/>
              <a:defRPr sz="14000" spc="-419">
                <a:solidFill>
                  <a:srgbClr val="BD091C">
                    <a:hueOff val="-1016745"/>
                    <a:satOff val="-99989"/>
                    <a:lumOff val="-66256"/>
                  </a:srgbClr>
                </a:solidFill>
                <a:latin typeface="+mn-lt"/>
                <a:ea typeface="+mn-ea"/>
                <a:cs typeface="+mn-cs"/>
                <a:sym typeface="Haas Grot Disp Pinterest Bold"/>
              </a:defRPr>
            </a:pPr>
            <a:r>
              <a:rPr lang="en-US" sz="6000" b="1" kern="1200" spc="-100" dirty="0">
                <a:solidFill>
                  <a:srgbClr val="555555"/>
                </a:solidFill>
                <a:latin typeface="Haas Grot Disp Pinterest" charset="0"/>
                <a:ea typeface="Haas Grot Disp Pinterest" charset="0"/>
                <a:cs typeface="Haas Grot Disp Pinterest" charset="0"/>
                <a:sym typeface="Haas Grot Disp Pinterest Bold"/>
              </a:rPr>
              <a:t>~50 </a:t>
            </a:r>
            <a:r>
              <a:rPr lang="en-US" sz="6000" b="1" kern="1200" spc="-100" dirty="0" err="1">
                <a:solidFill>
                  <a:srgbClr val="555555"/>
                </a:solidFill>
                <a:latin typeface="Haas Grot Disp Pinterest" charset="0"/>
                <a:ea typeface="Haas Grot Disp Pinterest" charset="0"/>
                <a:cs typeface="Haas Grot Disp Pinterest" charset="0"/>
                <a:sym typeface="Haas Grot Disp Pinterest Bold"/>
              </a:rPr>
              <a:t>Hbase</a:t>
            </a:r>
            <a:r>
              <a:rPr lang="en-US" sz="6000" b="1" kern="1200" spc="-100" dirty="0">
                <a:solidFill>
                  <a:srgbClr val="555555"/>
                </a:solidFill>
                <a:latin typeface="Haas Grot Disp Pinterest" charset="0"/>
                <a:ea typeface="Haas Grot Disp Pinterest" charset="0"/>
                <a:cs typeface="Haas Grot Disp Pinterest" charset="0"/>
                <a:sym typeface="Haas Grot Disp Pinterest Bold"/>
              </a:rPr>
              <a:t> 1.2 clusters</a:t>
            </a:r>
          </a:p>
          <a:p>
            <a:pPr marL="457200" indent="-457200" defTabSz="342831" rtl="0" hangingPunct="1">
              <a:lnSpc>
                <a:spcPct val="80000"/>
              </a:lnSpc>
              <a:spcBef>
                <a:spcPts val="7049"/>
              </a:spcBef>
              <a:buFont typeface="Arial" panose="020B0604020202020204" pitchFamily="34" charset="0"/>
              <a:buChar char="•"/>
              <a:defRPr sz="14000" spc="-419">
                <a:solidFill>
                  <a:srgbClr val="BD091C">
                    <a:hueOff val="-1016745"/>
                    <a:satOff val="-99989"/>
                    <a:lumOff val="-66256"/>
                  </a:srgbClr>
                </a:solidFill>
                <a:latin typeface="+mn-lt"/>
                <a:ea typeface="+mn-ea"/>
                <a:cs typeface="+mn-cs"/>
                <a:sym typeface="Haas Grot Disp Pinterest Bold"/>
              </a:defRPr>
            </a:pPr>
            <a:r>
              <a:rPr lang="en-US" sz="6000" b="1" kern="1200" spc="-100" dirty="0">
                <a:solidFill>
                  <a:srgbClr val="555555"/>
                </a:solidFill>
                <a:latin typeface="Haas Grot Disp Pinterest" charset="0"/>
                <a:ea typeface="Haas Grot Disp Pinterest" charset="0"/>
                <a:cs typeface="Haas Grot Disp Pinterest" charset="0"/>
                <a:sym typeface="Haas Grot Disp Pinterest Bold"/>
              </a:rPr>
              <a:t>Internal repo with ZSTD, CCSMAP, Bucket cache, timestamp, </a:t>
            </a:r>
            <a:r>
              <a:rPr lang="en-US" sz="6000" b="1" kern="1200" spc="-100" dirty="0" err="1">
                <a:solidFill>
                  <a:srgbClr val="555555"/>
                </a:solidFill>
                <a:latin typeface="Haas Grot Disp Pinterest" charset="0"/>
                <a:ea typeface="Haas Grot Disp Pinterest" charset="0"/>
                <a:cs typeface="Haas Grot Disp Pinterest" charset="0"/>
                <a:sym typeface="Haas Grot Disp Pinterest Bold"/>
              </a:rPr>
              <a:t>etc</a:t>
            </a:r>
            <a:r>
              <a:rPr lang="en-US" sz="6000" b="1" kern="1200" spc="-100" dirty="0">
                <a:solidFill>
                  <a:srgbClr val="555555"/>
                </a:solidFill>
                <a:latin typeface="Haas Grot Disp Pinterest" charset="0"/>
                <a:ea typeface="Haas Grot Disp Pinterest" charset="0"/>
                <a:cs typeface="Haas Grot Disp Pinterest" charset="0"/>
                <a:sym typeface="Haas Grot Disp Pinterest Bold"/>
              </a:rPr>
              <a:t> </a:t>
            </a:r>
          </a:p>
          <a:p>
            <a:pPr marL="457200" indent="-457200" defTabSz="342831" rtl="0" hangingPunct="1">
              <a:lnSpc>
                <a:spcPct val="80000"/>
              </a:lnSpc>
              <a:spcBef>
                <a:spcPts val="7049"/>
              </a:spcBef>
              <a:buFont typeface="Arial" panose="020B0604020202020204" pitchFamily="34" charset="0"/>
              <a:buChar char="•"/>
              <a:defRPr sz="14000" spc="-419">
                <a:solidFill>
                  <a:srgbClr val="BD091C">
                    <a:hueOff val="-1016745"/>
                    <a:satOff val="-99989"/>
                    <a:lumOff val="-66256"/>
                  </a:srgbClr>
                </a:solidFill>
                <a:latin typeface="+mn-lt"/>
                <a:ea typeface="+mn-ea"/>
                <a:cs typeface="+mn-cs"/>
                <a:sym typeface="Haas Grot Disp Pinterest Bold"/>
              </a:defRPr>
            </a:pPr>
            <a:endParaRPr lang="en-US" sz="6000" spc="-419" dirty="0">
              <a:solidFill>
                <a:srgbClr val="BD091C">
                  <a:hueOff val="-1016745"/>
                  <a:satOff val="-99989"/>
                  <a:lumOff val="-66256"/>
                </a:srgbClr>
              </a:solidFill>
              <a:latin typeface="Haas Grot Disp Pinterest" pitchFamily="2" charset="77"/>
              <a:ea typeface="+mn-ea"/>
              <a:cs typeface="+mn-cs"/>
              <a:sym typeface="Haas Grot Disp Pinterest Bold"/>
            </a:endParaRPr>
          </a:p>
        </p:txBody>
      </p:sp>
      <p:pic>
        <p:nvPicPr>
          <p:cNvPr id="6" name="Picture 5">
            <a:extLst>
              <a:ext uri="{FF2B5EF4-FFF2-40B4-BE49-F238E27FC236}">
                <a16:creationId xmlns:a16="http://schemas.microsoft.com/office/drawing/2014/main" id="{7B2EA504-4A09-DE4E-9481-44B39700DD42}"/>
              </a:ext>
            </a:extLst>
          </p:cNvPr>
          <p:cNvPicPr>
            <a:picLocks noChangeAspect="1"/>
          </p:cNvPicPr>
          <p:nvPr/>
        </p:nvPicPr>
        <p:blipFill>
          <a:blip r:embed="rId3"/>
          <a:stretch>
            <a:fillRect/>
          </a:stretch>
        </p:blipFill>
        <p:spPr>
          <a:xfrm>
            <a:off x="11052903" y="2913469"/>
            <a:ext cx="12230971" cy="6928513"/>
          </a:xfrm>
          <a:prstGeom prst="rect">
            <a:avLst/>
          </a:prstGeom>
        </p:spPr>
      </p:pic>
    </p:spTree>
    <p:extLst>
      <p:ext uri="{BB962C8B-B14F-4D97-AF65-F5344CB8AC3E}">
        <p14:creationId xmlns:p14="http://schemas.microsoft.com/office/powerpoint/2010/main" val="11705086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3899427" y="4153860"/>
            <a:ext cx="17506158" cy="3769123"/>
          </a:xfrm>
          <a:prstGeom prst="rect">
            <a:avLst/>
          </a:prstGeom>
        </p:spPr>
        <p:txBody>
          <a:bodyPr/>
          <a:lstStyle/>
          <a:p>
            <a:r>
              <a:rPr lang="en-US" dirty="0">
                <a:sym typeface="+mn-ea"/>
              </a:rPr>
              <a:t>Multicell</a:t>
            </a:r>
            <a:endParaRPr dirty="0"/>
          </a:p>
        </p:txBody>
      </p:sp>
      <p:sp>
        <p:nvSpPr>
          <p:cNvPr id="185" name="Shape 185"/>
          <p:cNvSpPr>
            <a:spLocks noGrp="1"/>
          </p:cNvSpPr>
          <p:nvPr>
            <p:ph type="body" idx="13"/>
          </p:nvPr>
        </p:nvSpPr>
        <p:spPr>
          <a:xfrm>
            <a:off x="961408" y="5715484"/>
            <a:ext cx="3109826" cy="3026470"/>
          </a:xfrm>
          <a:prstGeom prst="rect">
            <a:avLst/>
          </a:prstGeom>
        </p:spPr>
        <p:txBody>
          <a:bodyPr/>
          <a:lstStyle/>
          <a:p>
            <a:r>
              <a:rPr dirty="0"/>
              <a:t>0</a:t>
            </a:r>
            <a:r>
              <a:rPr lang="en-US" dirty="0"/>
              <a:t>2</a:t>
            </a:r>
            <a:endParaRPr dirty="0"/>
          </a:p>
        </p:txBody>
      </p:sp>
      <p:sp>
        <p:nvSpPr>
          <p:cNvPr id="2" name="文本框 1"/>
          <p:cNvSpPr txBox="1"/>
          <p:nvPr/>
        </p:nvSpPr>
        <p:spPr>
          <a:xfrm>
            <a:off x="3666428" y="1809838"/>
            <a:ext cx="45719" cy="45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zh-CN" altLang="en-US" sz="5600" b="0" i="0" u="none" strike="noStrike" cap="none" spc="0" normalizeH="0" baseline="0">
              <a:ln>
                <a:noFill/>
              </a:ln>
              <a:solidFill>
                <a:srgbClr val="53585F"/>
              </a:solidFill>
              <a:effectLst/>
              <a:uFillTx/>
              <a:latin typeface="+mn-lt"/>
              <a:ea typeface="+mn-ea"/>
              <a:cs typeface="+mn-cs"/>
              <a:sym typeface="苹方 中等" panose="020B0400000000000000" charset="-122"/>
            </a:endParaRPr>
          </a:p>
        </p:txBody>
      </p:sp>
      <p:sp>
        <p:nvSpPr>
          <p:cNvPr id="3" name="文本框 2"/>
          <p:cNvSpPr txBox="1"/>
          <p:nvPr/>
        </p:nvSpPr>
        <p:spPr>
          <a:xfrm>
            <a:off x="3765525" y="289637"/>
            <a:ext cx="102592"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zh-CN" altLang="en-US" sz="5600" b="0" i="0" u="none" strike="noStrike" cap="none" spc="0" normalizeH="0" baseline="0" dirty="0">
              <a:ln>
                <a:noFill/>
              </a:ln>
              <a:solidFill>
                <a:srgbClr val="53585F"/>
              </a:solidFill>
              <a:effectLst/>
              <a:uFillTx/>
              <a:latin typeface="+mn-lt"/>
              <a:ea typeface="+mn-ea"/>
              <a:cs typeface="+mn-cs"/>
              <a:sym typeface="苹方 中等" panose="020B0400000000000000" charset="-122"/>
            </a:endParaRPr>
          </a:p>
        </p:txBody>
      </p:sp>
    </p:spTree>
    <p:extLst>
      <p:ext uri="{BB962C8B-B14F-4D97-AF65-F5344CB8AC3E}">
        <p14:creationId xmlns:p14="http://schemas.microsoft.com/office/powerpoint/2010/main" val="18713057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F2E958-018B-8F42-B35A-6805DDF088C8}"/>
              </a:ext>
            </a:extLst>
          </p:cNvPr>
          <p:cNvSpPr/>
          <p:nvPr/>
        </p:nvSpPr>
        <p:spPr>
          <a:xfrm>
            <a:off x="-1" y="1371600"/>
            <a:ext cx="24317071" cy="1207002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1088422" hangingPunct="1">
              <a:lnSpc>
                <a:spcPct val="90000"/>
              </a:lnSpc>
              <a:defRPr/>
            </a:pPr>
            <a:endParaRPr lang="en-US" sz="4500" b="1" kern="1200" dirty="0">
              <a:solidFill>
                <a:srgbClr val="FFFFFF"/>
              </a:solidFill>
              <a:latin typeface="Haas Grot Disp Pinterest"/>
              <a:cs typeface="Haas Grot Disp Pinterest"/>
            </a:endParaRPr>
          </a:p>
        </p:txBody>
      </p:sp>
      <p:graphicFrame>
        <p:nvGraphicFramePr>
          <p:cNvPr id="8" name="Chart 837">
            <a:extLst>
              <a:ext uri="{FF2B5EF4-FFF2-40B4-BE49-F238E27FC236}">
                <a16:creationId xmlns:a16="http://schemas.microsoft.com/office/drawing/2014/main" id="{AC52DCD7-13A3-9D47-9EC1-1569C1F6FB45}"/>
              </a:ext>
            </a:extLst>
          </p:cNvPr>
          <p:cNvGraphicFramePr/>
          <p:nvPr>
            <p:extLst>
              <p:ext uri="{D42A27DB-BD31-4B8C-83A1-F6EECF244321}">
                <p14:modId xmlns:p14="http://schemas.microsoft.com/office/powerpoint/2010/main" val="2166018808"/>
              </p:ext>
            </p:extLst>
          </p:nvPr>
        </p:nvGraphicFramePr>
        <p:xfrm>
          <a:off x="-886984" y="415237"/>
          <a:ext cx="25204054" cy="13171247"/>
        </p:xfrm>
        <a:graphic>
          <a:graphicData uri="http://schemas.openxmlformats.org/drawingml/2006/chart">
            <c:chart xmlns:c="http://schemas.openxmlformats.org/drawingml/2006/chart" xmlns:r="http://schemas.openxmlformats.org/officeDocument/2006/relationships" r:id="rId3"/>
          </a:graphicData>
        </a:graphic>
      </p:graphicFrame>
      <p:sp>
        <p:nvSpPr>
          <p:cNvPr id="9" name="Shape 838">
            <a:extLst>
              <a:ext uri="{FF2B5EF4-FFF2-40B4-BE49-F238E27FC236}">
                <a16:creationId xmlns:a16="http://schemas.microsoft.com/office/drawing/2014/main" id="{366DFB24-D4FC-1844-BF0D-2840DAC580B6}"/>
              </a:ext>
            </a:extLst>
          </p:cNvPr>
          <p:cNvSpPr/>
          <p:nvPr/>
        </p:nvSpPr>
        <p:spPr>
          <a:xfrm>
            <a:off x="-1" y="12954766"/>
            <a:ext cx="2573868" cy="1073544"/>
          </a:xfrm>
          <a:prstGeom prst="rect">
            <a:avLst/>
          </a:prstGeom>
          <a:ln w="3175">
            <a:miter lim="400000"/>
          </a:ln>
          <a:extLst>
            <a:ext uri="{C572A759-6A51-4108-AA02-DFA0A04FC94B}">
              <ma14:wrappingTextBoxFlag xmlns="" xmlns:ma14="http://schemas.microsoft.com/office/mac/drawingml/2011/main" val="1"/>
            </a:ext>
          </a:extLst>
        </p:spPr>
        <p:txBody>
          <a:bodyPr wrap="square" lIns="71428" tIns="71428" rIns="71428" bIns="71428" anchor="ctr">
            <a:spAutoFit/>
          </a:bodyPr>
          <a:lstStyle>
            <a:lvl1pPr defTabSz="821531">
              <a:lnSpc>
                <a:spcPct val="70000"/>
              </a:lnSpc>
              <a:defRPr sz="8000" spc="-239">
                <a:solidFill>
                  <a:srgbClr val="1884FF"/>
                </a:solidFill>
                <a:latin typeface="+mn-lt"/>
                <a:ea typeface="+mn-ea"/>
                <a:cs typeface="+mn-cs"/>
                <a:sym typeface="Haas Grot Disp Pinterest Bold"/>
              </a:defRPr>
            </a:lvl1pPr>
          </a:lstStyle>
          <a:p>
            <a:pPr defTabSz="821366" hangingPunct="1">
              <a:defRPr/>
            </a:pPr>
            <a:r>
              <a:rPr sz="7998" b="1" kern="1200" spc="-238" dirty="0">
                <a:latin typeface="Haas Grot Disp Pinterest" charset="0"/>
                <a:ea typeface="Haas Grot Disp Pinterest" charset="0"/>
                <a:cs typeface="Haas Grot Disp Pinterest" charset="0"/>
              </a:rPr>
              <a:t>201</a:t>
            </a:r>
            <a:r>
              <a:rPr lang="en-US" sz="7998" b="1" kern="1200" spc="-238" dirty="0">
                <a:latin typeface="Haas Grot Disp Pinterest" charset="0"/>
                <a:ea typeface="Haas Grot Disp Pinterest" charset="0"/>
                <a:cs typeface="Haas Grot Disp Pinterest" charset="0"/>
              </a:rPr>
              <a:t>2</a:t>
            </a:r>
            <a:endParaRPr sz="7998" b="1" kern="1200" spc="-238" dirty="0">
              <a:latin typeface="Haas Grot Disp Pinterest" charset="0"/>
              <a:ea typeface="Haas Grot Disp Pinterest" charset="0"/>
              <a:cs typeface="Haas Grot Disp Pinterest" charset="0"/>
            </a:endParaRPr>
          </a:p>
        </p:txBody>
      </p:sp>
      <p:sp>
        <p:nvSpPr>
          <p:cNvPr id="10" name="Shape 839">
            <a:extLst>
              <a:ext uri="{FF2B5EF4-FFF2-40B4-BE49-F238E27FC236}">
                <a16:creationId xmlns:a16="http://schemas.microsoft.com/office/drawing/2014/main" id="{9519098C-8DCE-C441-9381-2CBB4200EC8F}"/>
              </a:ext>
            </a:extLst>
          </p:cNvPr>
          <p:cNvSpPr/>
          <p:nvPr/>
        </p:nvSpPr>
        <p:spPr>
          <a:xfrm>
            <a:off x="3933473" y="12974229"/>
            <a:ext cx="2705786" cy="1073544"/>
          </a:xfrm>
          <a:prstGeom prst="rect">
            <a:avLst/>
          </a:prstGeom>
          <a:ln w="3175">
            <a:miter lim="400000"/>
          </a:ln>
          <a:extLst>
            <a:ext uri="{C572A759-6A51-4108-AA02-DFA0A04FC94B}">
              <ma14:wrappingTextBoxFlag xmlns="" xmlns:ma14="http://schemas.microsoft.com/office/mac/drawingml/2011/main" val="1"/>
            </a:ext>
          </a:extLst>
        </p:spPr>
        <p:txBody>
          <a:bodyPr wrap="square" lIns="71428" tIns="71428" rIns="71428" bIns="71428" anchor="ctr">
            <a:spAutoFit/>
          </a:bodyPr>
          <a:lstStyle>
            <a:lvl1pPr defTabSz="821531">
              <a:lnSpc>
                <a:spcPct val="70000"/>
              </a:lnSpc>
              <a:defRPr sz="8000" spc="-239">
                <a:solidFill>
                  <a:srgbClr val="1884FF"/>
                </a:solidFill>
                <a:latin typeface="+mn-lt"/>
                <a:ea typeface="+mn-ea"/>
                <a:cs typeface="+mn-cs"/>
                <a:sym typeface="Haas Grot Disp Pinterest Bold"/>
              </a:defRPr>
            </a:lvl1pPr>
          </a:lstStyle>
          <a:p>
            <a:pPr defTabSz="821366" hangingPunct="1">
              <a:defRPr/>
            </a:pPr>
            <a:r>
              <a:rPr sz="7998" b="1" kern="1200" spc="-238" dirty="0">
                <a:latin typeface="Haas Grot Disp Pinterest" charset="0"/>
                <a:ea typeface="Haas Grot Disp Pinterest" charset="0"/>
                <a:cs typeface="Haas Grot Disp Pinterest" charset="0"/>
              </a:rPr>
              <a:t>201</a:t>
            </a:r>
            <a:r>
              <a:rPr lang="en-US" sz="7998" b="1" kern="1200" spc="-238" dirty="0">
                <a:latin typeface="Haas Grot Disp Pinterest" charset="0"/>
                <a:ea typeface="Haas Grot Disp Pinterest" charset="0"/>
                <a:cs typeface="Haas Grot Disp Pinterest" charset="0"/>
              </a:rPr>
              <a:t>3</a:t>
            </a:r>
            <a:endParaRPr sz="7998" b="1" kern="1200" spc="-238" dirty="0">
              <a:latin typeface="Haas Grot Disp Pinterest" charset="0"/>
              <a:ea typeface="Haas Grot Disp Pinterest" charset="0"/>
              <a:cs typeface="Haas Grot Disp Pinterest" charset="0"/>
            </a:endParaRPr>
          </a:p>
        </p:txBody>
      </p:sp>
      <p:sp>
        <p:nvSpPr>
          <p:cNvPr id="11" name="Shape 840">
            <a:extLst>
              <a:ext uri="{FF2B5EF4-FFF2-40B4-BE49-F238E27FC236}">
                <a16:creationId xmlns:a16="http://schemas.microsoft.com/office/drawing/2014/main" id="{359A39D3-DDD2-A549-9596-734186A3F28C}"/>
              </a:ext>
            </a:extLst>
          </p:cNvPr>
          <p:cNvSpPr/>
          <p:nvPr/>
        </p:nvSpPr>
        <p:spPr>
          <a:xfrm>
            <a:off x="8426521" y="13009625"/>
            <a:ext cx="2580146" cy="1073544"/>
          </a:xfrm>
          <a:prstGeom prst="rect">
            <a:avLst/>
          </a:prstGeom>
          <a:ln w="3175">
            <a:miter lim="400000"/>
          </a:ln>
          <a:extLst>
            <a:ext uri="{C572A759-6A51-4108-AA02-DFA0A04FC94B}">
              <ma14:wrappingTextBoxFlag xmlns="" xmlns:ma14="http://schemas.microsoft.com/office/mac/drawingml/2011/main" val="1"/>
            </a:ext>
          </a:extLst>
        </p:spPr>
        <p:txBody>
          <a:bodyPr wrap="square" lIns="71428" tIns="71428" rIns="71428" bIns="71428" anchor="ctr">
            <a:spAutoFit/>
          </a:bodyPr>
          <a:lstStyle>
            <a:lvl1pPr defTabSz="821531">
              <a:lnSpc>
                <a:spcPct val="70000"/>
              </a:lnSpc>
              <a:defRPr sz="8000" spc="-239">
                <a:solidFill>
                  <a:srgbClr val="1884FF"/>
                </a:solidFill>
                <a:latin typeface="+mn-lt"/>
                <a:ea typeface="+mn-ea"/>
                <a:cs typeface="+mn-cs"/>
                <a:sym typeface="Haas Grot Disp Pinterest Bold"/>
              </a:defRPr>
            </a:lvl1pPr>
          </a:lstStyle>
          <a:p>
            <a:pPr defTabSz="821366" hangingPunct="1">
              <a:defRPr/>
            </a:pPr>
            <a:r>
              <a:rPr sz="7998" b="1" kern="1200" spc="-238" dirty="0">
                <a:latin typeface="Haas Grot Disp Pinterest" charset="0"/>
                <a:ea typeface="Haas Grot Disp Pinterest" charset="0"/>
                <a:cs typeface="Haas Grot Disp Pinterest" charset="0"/>
              </a:rPr>
              <a:t>201</a:t>
            </a:r>
            <a:r>
              <a:rPr lang="en-US" sz="7998" b="1" kern="1200" spc="-238" dirty="0">
                <a:latin typeface="Haas Grot Disp Pinterest" charset="0"/>
                <a:ea typeface="Haas Grot Disp Pinterest" charset="0"/>
                <a:cs typeface="Haas Grot Disp Pinterest" charset="0"/>
              </a:rPr>
              <a:t>4</a:t>
            </a:r>
            <a:endParaRPr sz="7998" b="1" kern="1200" spc="-238" dirty="0">
              <a:latin typeface="Haas Grot Disp Pinterest" charset="0"/>
              <a:ea typeface="Haas Grot Disp Pinterest" charset="0"/>
              <a:cs typeface="Haas Grot Disp Pinterest" charset="0"/>
            </a:endParaRPr>
          </a:p>
        </p:txBody>
      </p:sp>
      <p:sp>
        <p:nvSpPr>
          <p:cNvPr id="12" name="Shape 841">
            <a:extLst>
              <a:ext uri="{FF2B5EF4-FFF2-40B4-BE49-F238E27FC236}">
                <a16:creationId xmlns:a16="http://schemas.microsoft.com/office/drawing/2014/main" id="{28E9866C-ADBF-A449-BA26-E299CE1230E4}"/>
              </a:ext>
            </a:extLst>
          </p:cNvPr>
          <p:cNvSpPr/>
          <p:nvPr/>
        </p:nvSpPr>
        <p:spPr>
          <a:xfrm>
            <a:off x="13128599" y="12954766"/>
            <a:ext cx="2323436" cy="1073544"/>
          </a:xfrm>
          <a:prstGeom prst="rect">
            <a:avLst/>
          </a:prstGeom>
          <a:ln w="3175">
            <a:miter lim="400000"/>
          </a:ln>
          <a:extLst>
            <a:ext uri="{C572A759-6A51-4108-AA02-DFA0A04FC94B}">
              <ma14:wrappingTextBoxFlag xmlns="" xmlns:ma14="http://schemas.microsoft.com/office/mac/drawingml/2011/main" val="1"/>
            </a:ext>
          </a:extLst>
        </p:spPr>
        <p:txBody>
          <a:bodyPr wrap="square" lIns="71428" tIns="71428" rIns="71428" bIns="71428" anchor="ctr">
            <a:spAutoFit/>
          </a:bodyPr>
          <a:lstStyle>
            <a:lvl1pPr defTabSz="821531">
              <a:lnSpc>
                <a:spcPct val="70000"/>
              </a:lnSpc>
              <a:defRPr sz="8000" spc="-239">
                <a:solidFill>
                  <a:srgbClr val="1884FF"/>
                </a:solidFill>
                <a:latin typeface="+mn-lt"/>
                <a:ea typeface="+mn-ea"/>
                <a:cs typeface="+mn-cs"/>
                <a:sym typeface="Haas Grot Disp Pinterest Bold"/>
              </a:defRPr>
            </a:lvl1pPr>
          </a:lstStyle>
          <a:p>
            <a:pPr defTabSz="821366" hangingPunct="1">
              <a:defRPr/>
            </a:pPr>
            <a:r>
              <a:rPr sz="7998" b="1" kern="1200" spc="-238" dirty="0">
                <a:latin typeface="Haas Grot Disp Pinterest" charset="0"/>
                <a:ea typeface="Haas Grot Disp Pinterest" charset="0"/>
                <a:cs typeface="Haas Grot Disp Pinterest" charset="0"/>
              </a:rPr>
              <a:t>201</a:t>
            </a:r>
            <a:r>
              <a:rPr lang="en-US" sz="7998" b="1" kern="1200" spc="-238" dirty="0">
                <a:latin typeface="Haas Grot Disp Pinterest" charset="0"/>
                <a:ea typeface="Haas Grot Disp Pinterest" charset="0"/>
                <a:cs typeface="Haas Grot Disp Pinterest" charset="0"/>
              </a:rPr>
              <a:t>5</a:t>
            </a:r>
            <a:endParaRPr sz="7998" b="1" kern="1200" spc="-238" dirty="0">
              <a:latin typeface="Haas Grot Disp Pinterest" charset="0"/>
              <a:ea typeface="Haas Grot Disp Pinterest" charset="0"/>
              <a:cs typeface="Haas Grot Disp Pinterest" charset="0"/>
            </a:endParaRPr>
          </a:p>
        </p:txBody>
      </p:sp>
      <p:sp>
        <p:nvSpPr>
          <p:cNvPr id="13" name="Shape 842">
            <a:extLst>
              <a:ext uri="{FF2B5EF4-FFF2-40B4-BE49-F238E27FC236}">
                <a16:creationId xmlns:a16="http://schemas.microsoft.com/office/drawing/2014/main" id="{580CC754-61A0-1841-8987-29694AC1E147}"/>
              </a:ext>
            </a:extLst>
          </p:cNvPr>
          <p:cNvSpPr/>
          <p:nvPr/>
        </p:nvSpPr>
        <p:spPr>
          <a:xfrm>
            <a:off x="17852944" y="12938596"/>
            <a:ext cx="2500923" cy="1073544"/>
          </a:xfrm>
          <a:prstGeom prst="rect">
            <a:avLst/>
          </a:prstGeom>
          <a:ln w="3175">
            <a:miter lim="400000"/>
          </a:ln>
          <a:extLst>
            <a:ext uri="{C572A759-6A51-4108-AA02-DFA0A04FC94B}">
              <ma14:wrappingTextBoxFlag xmlns="" xmlns:ma14="http://schemas.microsoft.com/office/mac/drawingml/2011/main" val="1"/>
            </a:ext>
          </a:extLst>
        </p:spPr>
        <p:txBody>
          <a:bodyPr wrap="square" lIns="71428" tIns="71428" rIns="71428" bIns="71428" anchor="ctr">
            <a:spAutoFit/>
          </a:bodyPr>
          <a:lstStyle>
            <a:lvl1pPr defTabSz="821531">
              <a:lnSpc>
                <a:spcPct val="70000"/>
              </a:lnSpc>
              <a:defRPr sz="8000" spc="-239">
                <a:solidFill>
                  <a:srgbClr val="1884FF"/>
                </a:solidFill>
                <a:latin typeface="+mn-lt"/>
                <a:ea typeface="+mn-ea"/>
                <a:cs typeface="+mn-cs"/>
                <a:sym typeface="Haas Grot Disp Pinterest Bold"/>
              </a:defRPr>
            </a:lvl1pPr>
          </a:lstStyle>
          <a:p>
            <a:pPr defTabSz="821366" hangingPunct="1">
              <a:defRPr/>
            </a:pPr>
            <a:r>
              <a:rPr sz="7998" b="1" kern="1200" spc="-238" dirty="0">
                <a:latin typeface="Haas Grot Disp Pinterest" charset="0"/>
                <a:ea typeface="Haas Grot Disp Pinterest" charset="0"/>
                <a:cs typeface="Haas Grot Disp Pinterest" charset="0"/>
              </a:rPr>
              <a:t>201</a:t>
            </a:r>
            <a:r>
              <a:rPr lang="en-US" sz="7998" b="1" kern="1200" spc="-238" dirty="0">
                <a:latin typeface="Haas Grot Disp Pinterest" charset="0"/>
                <a:ea typeface="Haas Grot Disp Pinterest" charset="0"/>
                <a:cs typeface="Haas Grot Disp Pinterest" charset="0"/>
              </a:rPr>
              <a:t>6</a:t>
            </a:r>
            <a:endParaRPr sz="7998" b="1" kern="1200" spc="-238" dirty="0">
              <a:latin typeface="Haas Grot Disp Pinterest" charset="0"/>
              <a:ea typeface="Haas Grot Disp Pinterest" charset="0"/>
              <a:cs typeface="Haas Grot Disp Pinterest" charset="0"/>
            </a:endParaRPr>
          </a:p>
        </p:txBody>
      </p:sp>
      <p:sp>
        <p:nvSpPr>
          <p:cNvPr id="14" name="Shape 843">
            <a:extLst>
              <a:ext uri="{FF2B5EF4-FFF2-40B4-BE49-F238E27FC236}">
                <a16:creationId xmlns:a16="http://schemas.microsoft.com/office/drawing/2014/main" id="{7831C78B-E26C-FB4F-AACC-23080CC4E737}"/>
              </a:ext>
            </a:extLst>
          </p:cNvPr>
          <p:cNvSpPr/>
          <p:nvPr/>
        </p:nvSpPr>
        <p:spPr>
          <a:xfrm>
            <a:off x="21941375" y="12941892"/>
            <a:ext cx="2320255" cy="1073544"/>
          </a:xfrm>
          <a:prstGeom prst="rect">
            <a:avLst/>
          </a:prstGeom>
          <a:ln w="3175">
            <a:miter lim="400000"/>
          </a:ln>
          <a:extLst>
            <a:ext uri="{C572A759-6A51-4108-AA02-DFA0A04FC94B}">
              <ma14:wrappingTextBoxFlag xmlns="" xmlns:ma14="http://schemas.microsoft.com/office/mac/drawingml/2011/main" val="1"/>
            </a:ext>
          </a:extLst>
        </p:spPr>
        <p:txBody>
          <a:bodyPr wrap="square" lIns="71428" tIns="71428" rIns="71428" bIns="71428" anchor="ctr">
            <a:spAutoFit/>
          </a:bodyPr>
          <a:lstStyle>
            <a:lvl1pPr defTabSz="821531">
              <a:lnSpc>
                <a:spcPct val="70000"/>
              </a:lnSpc>
              <a:defRPr sz="8000" spc="-239">
                <a:solidFill>
                  <a:srgbClr val="1884FF"/>
                </a:solidFill>
                <a:latin typeface="+mn-lt"/>
                <a:ea typeface="+mn-ea"/>
                <a:cs typeface="+mn-cs"/>
                <a:sym typeface="Haas Grot Disp Pinterest Bold"/>
              </a:defRPr>
            </a:lvl1pPr>
          </a:lstStyle>
          <a:p>
            <a:pPr defTabSz="821366" hangingPunct="1">
              <a:defRPr/>
            </a:pPr>
            <a:r>
              <a:rPr sz="7998" b="1" kern="1200" spc="-238" dirty="0">
                <a:latin typeface="Haas Grot Disp Pinterest" charset="0"/>
                <a:ea typeface="Haas Grot Disp Pinterest" charset="0"/>
                <a:cs typeface="Haas Grot Disp Pinterest" charset="0"/>
              </a:rPr>
              <a:t>201</a:t>
            </a:r>
            <a:r>
              <a:rPr lang="en-US" sz="7998" b="1" kern="1200" spc="-238" dirty="0">
                <a:latin typeface="Haas Grot Disp Pinterest" charset="0"/>
                <a:ea typeface="Haas Grot Disp Pinterest" charset="0"/>
                <a:cs typeface="Haas Grot Disp Pinterest" charset="0"/>
              </a:rPr>
              <a:t>7</a:t>
            </a:r>
            <a:endParaRPr sz="7998" b="1" kern="1200" spc="-238" dirty="0">
              <a:latin typeface="Haas Grot Disp Pinterest" charset="0"/>
              <a:ea typeface="Haas Grot Disp Pinterest" charset="0"/>
              <a:cs typeface="Haas Grot Disp Pinterest" charset="0"/>
            </a:endParaRPr>
          </a:p>
        </p:txBody>
      </p:sp>
      <p:sp>
        <p:nvSpPr>
          <p:cNvPr id="16" name="Shape 824">
            <a:extLst>
              <a:ext uri="{FF2B5EF4-FFF2-40B4-BE49-F238E27FC236}">
                <a16:creationId xmlns:a16="http://schemas.microsoft.com/office/drawing/2014/main" id="{4B3CCB84-89DD-2041-B9D3-1C52E6FE8C2A}"/>
              </a:ext>
            </a:extLst>
          </p:cNvPr>
          <p:cNvSpPr txBox="1">
            <a:spLocks/>
          </p:cNvSpPr>
          <p:nvPr/>
        </p:nvSpPr>
        <p:spPr>
          <a:xfrm>
            <a:off x="789710" y="4269619"/>
            <a:ext cx="11874297" cy="1110487"/>
          </a:xfrm>
          <a:prstGeom prst="rect">
            <a:avLst/>
          </a:prstGeom>
        </p:spPr>
        <p:txBody>
          <a:bodyPr/>
          <a:lstStyle>
            <a:lvl1pPr marL="51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chemeClr val="accent6">
                    <a:hueOff val="-10037902"/>
                    <a:satOff val="57163"/>
                    <a:lumOff val="61006"/>
                  </a:schemeClr>
                </a:solidFill>
                <a:uFillTx/>
                <a:latin typeface="+mn-lt"/>
                <a:ea typeface="+mn-ea"/>
                <a:cs typeface="+mn-cs"/>
                <a:sym typeface="苹方 中等" panose="020B0400000000000000" charset="-122"/>
              </a:defRPr>
            </a:lvl1pPr>
            <a:lvl2pPr marL="114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2pPr>
            <a:lvl3pPr marL="178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3pPr>
            <a:lvl4pPr marL="241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4pPr>
            <a:lvl5pPr marL="305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FFFFFF"/>
                </a:solidFill>
                <a:uFillTx/>
                <a:latin typeface="+mn-lt"/>
                <a:ea typeface="+mn-ea"/>
                <a:cs typeface="+mn-cs"/>
                <a:sym typeface="苹方 中等" panose="020B0400000000000000" charset="-122"/>
              </a:defRPr>
            </a:lvl5pPr>
            <a:lvl6pPr marL="368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6pPr>
            <a:lvl7pPr marL="432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7pPr>
            <a:lvl8pPr marL="4958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8pPr>
            <a:lvl9pPr marL="5593080" marR="0" indent="-513080" algn="l" defTabSz="825500" latinLnBrk="0">
              <a:lnSpc>
                <a:spcPct val="100000"/>
              </a:lnSpc>
              <a:spcBef>
                <a:spcPts val="5200"/>
              </a:spcBef>
              <a:spcAft>
                <a:spcPts val="0"/>
              </a:spcAft>
              <a:buClrTx/>
              <a:buSzPct val="75000"/>
              <a:buFontTx/>
              <a:buChar char="•"/>
              <a:defRPr sz="4200" b="0" i="0" u="none" strike="noStrike" cap="none" spc="0" baseline="0">
                <a:ln>
                  <a:noFill/>
                </a:ln>
                <a:solidFill>
                  <a:srgbClr val="53585F"/>
                </a:solidFill>
                <a:uFillTx/>
                <a:latin typeface="+mn-lt"/>
                <a:ea typeface="+mn-ea"/>
                <a:cs typeface="+mn-cs"/>
                <a:sym typeface="苹方 中等" panose="020B0400000000000000" charset="-122"/>
              </a:defRPr>
            </a:lvl9pPr>
          </a:lstStyle>
          <a:p>
            <a:pPr hangingPunct="1"/>
            <a:r>
              <a:rPr lang="en-US" b="1" dirty="0">
                <a:solidFill>
                  <a:schemeClr val="accent6">
                    <a:hueOff val="-10037902"/>
                    <a:satOff val="57163"/>
                    <a:lumOff val="61006"/>
                    <a:alpha val="65000"/>
                  </a:schemeClr>
                </a:solidFill>
              </a:rPr>
              <a:t>Internationalization</a:t>
            </a:r>
          </a:p>
          <a:p>
            <a:pPr hangingPunct="1"/>
            <a:r>
              <a:rPr lang="en-US" dirty="0">
                <a:solidFill>
                  <a:schemeClr val="accent6">
                    <a:hueOff val="-10037902"/>
                    <a:satOff val="57163"/>
                    <a:lumOff val="61006"/>
                    <a:alpha val="65000"/>
                  </a:schemeClr>
                </a:solidFill>
              </a:rPr>
              <a:t>Reliability</a:t>
            </a:r>
          </a:p>
          <a:p>
            <a:pPr hangingPunct="1"/>
            <a:r>
              <a:rPr lang="en-US" dirty="0">
                <a:solidFill>
                  <a:schemeClr val="accent6">
                    <a:hueOff val="-10037902"/>
                    <a:satOff val="57163"/>
                    <a:lumOff val="61006"/>
                    <a:alpha val="65000"/>
                  </a:schemeClr>
                </a:solidFill>
              </a:rPr>
              <a:t>Latency</a:t>
            </a:r>
          </a:p>
          <a:p>
            <a:pPr hangingPunct="1"/>
            <a:endParaRPr lang="en-US" dirty="0">
              <a:solidFill>
                <a:schemeClr val="accent6">
                  <a:hueOff val="-10037902"/>
                  <a:satOff val="57163"/>
                  <a:lumOff val="61006"/>
                  <a:alpha val="65000"/>
                </a:schemeClr>
              </a:solidFill>
            </a:endParaRPr>
          </a:p>
          <a:p>
            <a:pPr hangingPunct="1"/>
            <a:endParaRPr lang="en-US" b="1" dirty="0">
              <a:solidFill>
                <a:schemeClr val="accent6">
                  <a:hueOff val="-10037902"/>
                  <a:satOff val="57163"/>
                  <a:lumOff val="61006"/>
                  <a:alpha val="65000"/>
                </a:schemeClr>
              </a:solidFill>
            </a:endParaRPr>
          </a:p>
        </p:txBody>
      </p:sp>
      <p:sp>
        <p:nvSpPr>
          <p:cNvPr id="17" name="Shape 846">
            <a:extLst>
              <a:ext uri="{FF2B5EF4-FFF2-40B4-BE49-F238E27FC236}">
                <a16:creationId xmlns:a16="http://schemas.microsoft.com/office/drawing/2014/main" id="{CDF5BBD7-346E-BC4F-81F2-43D57CB5172F}"/>
              </a:ext>
            </a:extLst>
          </p:cNvPr>
          <p:cNvSpPr/>
          <p:nvPr/>
        </p:nvSpPr>
        <p:spPr>
          <a:xfrm>
            <a:off x="2267471" y="9379909"/>
            <a:ext cx="1575112" cy="387581"/>
          </a:xfrm>
          <a:prstGeom prst="rect">
            <a:avLst/>
          </a:prstGeom>
          <a:ln w="3175">
            <a:miter lim="400000"/>
          </a:ln>
          <a:extLst>
            <a:ext uri="{C572A759-6A51-4108-AA02-DFA0A04FC94B}">
              <ma14:wrappingTextBoxFlag xmlns="" xmlns:ma14="http://schemas.microsoft.com/office/mac/drawingml/2011/main" val="1"/>
            </a:ext>
          </a:extLst>
        </p:spPr>
        <p:txBody>
          <a:bodyPr wrap="square" lIns="50794" tIns="50794" rIns="50794" bIns="50794">
            <a:spAutoFit/>
          </a:bodyPr>
          <a:lstStyle>
            <a:lvl1pPr algn="ctr" defTabSz="825500">
              <a:lnSpc>
                <a:spcPct val="70000"/>
              </a:lnSpc>
              <a:defRPr sz="3000" spc="-90">
                <a:solidFill>
                  <a:srgbClr val="1984FF"/>
                </a:solidFill>
                <a:latin typeface="+mn-lt"/>
                <a:ea typeface="+mn-ea"/>
                <a:cs typeface="+mn-cs"/>
                <a:sym typeface="Haas Grot Disp Pinterest Bold"/>
              </a:defRPr>
            </a:lvl1pPr>
          </a:lstStyle>
          <a:p>
            <a:pPr defTabSz="825334" hangingPunct="1">
              <a:defRPr/>
            </a:pPr>
            <a:endParaRPr kern="1200" dirty="0">
              <a:latin typeface="Calibri"/>
            </a:endParaRPr>
          </a:p>
        </p:txBody>
      </p:sp>
      <p:sp>
        <p:nvSpPr>
          <p:cNvPr id="18" name="文本占位符 1">
            <a:extLst>
              <a:ext uri="{FF2B5EF4-FFF2-40B4-BE49-F238E27FC236}">
                <a16:creationId xmlns:a16="http://schemas.microsoft.com/office/drawing/2014/main" id="{7AC98B7C-8401-BE44-9446-0E7193AC25E0}"/>
              </a:ext>
            </a:extLst>
          </p:cNvPr>
          <p:cNvSpPr>
            <a:spLocks noGrp="1"/>
          </p:cNvSpPr>
          <p:nvPr>
            <p:ph type="body" sz="quarter" idx="13"/>
          </p:nvPr>
        </p:nvSpPr>
        <p:spPr>
          <a:xfrm>
            <a:off x="609477" y="304121"/>
            <a:ext cx="14007145" cy="1124248"/>
          </a:xfrm>
        </p:spPr>
        <p:txBody>
          <a:bodyPr/>
          <a:lstStyle/>
          <a:p>
            <a:r>
              <a:rPr kumimoji="1" lang="en-US" altLang="zh-CN" dirty="0"/>
              <a:t>Why Multicell?</a:t>
            </a:r>
            <a:endParaRPr kumimoji="1" lang="zh-CN" altLang="en-US" dirty="0"/>
          </a:p>
        </p:txBody>
      </p:sp>
    </p:spTree>
    <p:extLst>
      <p:ext uri="{BB962C8B-B14F-4D97-AF65-F5344CB8AC3E}">
        <p14:creationId xmlns:p14="http://schemas.microsoft.com/office/powerpoint/2010/main" val="38629458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Architecture</a:t>
            </a:r>
            <a:endParaRPr kumimoji="1" lang="zh-CN" altLang="en-US" dirty="0"/>
          </a:p>
        </p:txBody>
      </p:sp>
      <p:sp>
        <p:nvSpPr>
          <p:cNvPr id="49" name="Magnetic Disk 48">
            <a:extLst>
              <a:ext uri="{FF2B5EF4-FFF2-40B4-BE49-F238E27FC236}">
                <a16:creationId xmlns:a16="http://schemas.microsoft.com/office/drawing/2014/main" id="{C574FA69-FF79-194B-AE3B-DD42DE5F6C43}"/>
              </a:ext>
            </a:extLst>
          </p:cNvPr>
          <p:cNvSpPr/>
          <p:nvPr/>
        </p:nvSpPr>
        <p:spPr>
          <a:xfrm>
            <a:off x="2887579"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cxnSp>
        <p:nvCxnSpPr>
          <p:cNvPr id="50" name="Straight Connector 49">
            <a:extLst>
              <a:ext uri="{FF2B5EF4-FFF2-40B4-BE49-F238E27FC236}">
                <a16:creationId xmlns:a16="http://schemas.microsoft.com/office/drawing/2014/main" id="{E2E515E4-0070-D84B-A48C-9A8357719F90}"/>
              </a:ext>
            </a:extLst>
          </p:cNvPr>
          <p:cNvCxnSpPr>
            <a:cxnSpLocks/>
          </p:cNvCxnSpPr>
          <p:nvPr/>
        </p:nvCxnSpPr>
        <p:spPr>
          <a:xfrm>
            <a:off x="11333748" y="5342022"/>
            <a:ext cx="0" cy="8205536"/>
          </a:xfrm>
          <a:prstGeom prst="line">
            <a:avLst/>
          </a:prstGeom>
          <a:ln w="38100">
            <a:solidFill>
              <a:srgbClr val="8AA4AA"/>
            </a:solidFill>
            <a:miter lim="400000"/>
            <a:headEnd type="none" len="sm"/>
            <a:tailEnd type="none" len="sm"/>
          </a:ln>
        </p:spPr>
      </p:cxnSp>
      <p:sp>
        <p:nvSpPr>
          <p:cNvPr id="51" name="TextBox 50">
            <a:extLst>
              <a:ext uri="{FF2B5EF4-FFF2-40B4-BE49-F238E27FC236}">
                <a16:creationId xmlns:a16="http://schemas.microsoft.com/office/drawing/2014/main" id="{4BB4EB60-F286-1D41-99CF-1F2CB8891241}"/>
              </a:ext>
            </a:extLst>
          </p:cNvPr>
          <p:cNvSpPr txBox="1"/>
          <p:nvPr/>
        </p:nvSpPr>
        <p:spPr>
          <a:xfrm>
            <a:off x="2596484" y="3344383"/>
            <a:ext cx="3320716"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US-East</a:t>
            </a:r>
          </a:p>
        </p:txBody>
      </p:sp>
      <p:sp>
        <p:nvSpPr>
          <p:cNvPr id="52" name="TextBox 51">
            <a:extLst>
              <a:ext uri="{FF2B5EF4-FFF2-40B4-BE49-F238E27FC236}">
                <a16:creationId xmlns:a16="http://schemas.microsoft.com/office/drawing/2014/main" id="{741775A1-DC98-9144-9AF8-F5461C79B04E}"/>
              </a:ext>
            </a:extLst>
          </p:cNvPr>
          <p:cNvSpPr txBox="1"/>
          <p:nvPr/>
        </p:nvSpPr>
        <p:spPr>
          <a:xfrm>
            <a:off x="15813922" y="3322269"/>
            <a:ext cx="5029200"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US-West</a:t>
            </a:r>
          </a:p>
        </p:txBody>
      </p:sp>
      <p:sp>
        <p:nvSpPr>
          <p:cNvPr id="53" name="Rounded Rectangle 52">
            <a:extLst>
              <a:ext uri="{FF2B5EF4-FFF2-40B4-BE49-F238E27FC236}">
                <a16:creationId xmlns:a16="http://schemas.microsoft.com/office/drawing/2014/main" id="{4E8EC5C4-BED0-2245-A2B5-AAAD4A9C0A27}"/>
              </a:ext>
            </a:extLst>
          </p:cNvPr>
          <p:cNvSpPr/>
          <p:nvPr/>
        </p:nvSpPr>
        <p:spPr>
          <a:xfrm>
            <a:off x="2165679" y="9298165"/>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54" name="Rounded Rectangle 53">
            <a:extLst>
              <a:ext uri="{FF2B5EF4-FFF2-40B4-BE49-F238E27FC236}">
                <a16:creationId xmlns:a16="http://schemas.microsoft.com/office/drawing/2014/main" id="{0DB7C05B-2C82-994D-88DA-611380909A5B}"/>
              </a:ext>
            </a:extLst>
          </p:cNvPr>
          <p:cNvSpPr/>
          <p:nvPr/>
        </p:nvSpPr>
        <p:spPr>
          <a:xfrm>
            <a:off x="9465845" y="4030559"/>
            <a:ext cx="3937334" cy="96784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Global Load Balancer</a:t>
            </a:r>
          </a:p>
        </p:txBody>
      </p:sp>
      <p:sp>
        <p:nvSpPr>
          <p:cNvPr id="55" name="Rounded Rectangle 54">
            <a:extLst>
              <a:ext uri="{FF2B5EF4-FFF2-40B4-BE49-F238E27FC236}">
                <a16:creationId xmlns:a16="http://schemas.microsoft.com/office/drawing/2014/main" id="{F77FD541-B949-4C46-844E-BAE57610A78F}"/>
              </a:ext>
            </a:extLst>
          </p:cNvPr>
          <p:cNvSpPr/>
          <p:nvPr/>
        </p:nvSpPr>
        <p:spPr>
          <a:xfrm>
            <a:off x="6771671" y="9540030"/>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p>
        </p:txBody>
      </p:sp>
      <p:pic>
        <p:nvPicPr>
          <p:cNvPr id="56" name="keynote-device-iOs-purefront-black.png">
            <a:extLst>
              <a:ext uri="{FF2B5EF4-FFF2-40B4-BE49-F238E27FC236}">
                <a16:creationId xmlns:a16="http://schemas.microsoft.com/office/drawing/2014/main" id="{C36E3BFB-BC31-1D43-96BE-71DCD39E065B}"/>
              </a:ext>
            </a:extLst>
          </p:cNvPr>
          <p:cNvPicPr>
            <a:picLocks noChangeAspect="1"/>
          </p:cNvPicPr>
          <p:nvPr/>
        </p:nvPicPr>
        <p:blipFill>
          <a:blip r:embed="rId3">
            <a:extLst/>
          </a:blip>
          <a:stretch>
            <a:fillRect/>
          </a:stretch>
        </p:blipFill>
        <p:spPr>
          <a:xfrm>
            <a:off x="11093224" y="1949812"/>
            <a:ext cx="616296" cy="1282936"/>
          </a:xfrm>
          <a:prstGeom prst="rect">
            <a:avLst/>
          </a:prstGeom>
          <a:ln w="25400">
            <a:miter lim="400000"/>
          </a:ln>
        </p:spPr>
      </p:pic>
      <p:cxnSp>
        <p:nvCxnSpPr>
          <p:cNvPr id="57" name="Straight Arrow Connector 56">
            <a:extLst>
              <a:ext uri="{FF2B5EF4-FFF2-40B4-BE49-F238E27FC236}">
                <a16:creationId xmlns:a16="http://schemas.microsoft.com/office/drawing/2014/main" id="{72A57EB9-3C17-6440-BA8D-EDD97DBD864B}"/>
              </a:ext>
            </a:extLst>
          </p:cNvPr>
          <p:cNvCxnSpPr/>
          <p:nvPr/>
        </p:nvCxnSpPr>
        <p:spPr>
          <a:xfrm>
            <a:off x="4114796" y="6787327"/>
            <a:ext cx="0" cy="888822"/>
          </a:xfrm>
          <a:prstGeom prst="straightConnector1">
            <a:avLst/>
          </a:prstGeom>
          <a:ln w="38100">
            <a:solidFill>
              <a:srgbClr val="8AA4AA"/>
            </a:solidFill>
            <a:miter lim="400000"/>
            <a:headEnd type="none" len="sm"/>
            <a:tailEnd type="triangle"/>
          </a:ln>
        </p:spPr>
      </p:cxnSp>
      <p:sp>
        <p:nvSpPr>
          <p:cNvPr id="58" name="TextBox 57">
            <a:extLst>
              <a:ext uri="{FF2B5EF4-FFF2-40B4-BE49-F238E27FC236}">
                <a16:creationId xmlns:a16="http://schemas.microsoft.com/office/drawing/2014/main" id="{157C828C-0BF6-004A-9551-6932822EA19C}"/>
              </a:ext>
            </a:extLst>
          </p:cNvPr>
          <p:cNvSpPr txBox="1"/>
          <p:nvPr/>
        </p:nvSpPr>
        <p:spPr>
          <a:xfrm>
            <a:off x="3633537" y="7141022"/>
            <a:ext cx="3836406" cy="1338828"/>
          </a:xfrm>
          <a:prstGeom prst="rect">
            <a:avLst/>
          </a:prstGeom>
          <a:noFill/>
        </p:spPr>
        <p:txBody>
          <a:bodyPr wrap="square" rtlCol="0">
            <a:spAutoFit/>
          </a:bodyPr>
          <a:lstStyle/>
          <a:p>
            <a:pPr defTabSz="1828800" hangingPunct="1">
              <a:lnSpc>
                <a:spcPct val="90000"/>
              </a:lnSpc>
              <a:defRPr/>
            </a:pPr>
            <a:r>
              <a:rPr lang="en-US" sz="9000" kern="1200" spc="-180" dirty="0">
                <a:solidFill>
                  <a:srgbClr val="555555"/>
                </a:solidFill>
                <a:latin typeface="Haas Grot Disp Pinterest"/>
                <a:cs typeface="Haas Grot Disp Pinterest"/>
              </a:rPr>
              <a:t>…</a:t>
            </a:r>
          </a:p>
        </p:txBody>
      </p:sp>
      <p:cxnSp>
        <p:nvCxnSpPr>
          <p:cNvPr id="59" name="Straight Arrow Connector 58">
            <a:extLst>
              <a:ext uri="{FF2B5EF4-FFF2-40B4-BE49-F238E27FC236}">
                <a16:creationId xmlns:a16="http://schemas.microsoft.com/office/drawing/2014/main" id="{86EA67E8-CA91-E940-9FE7-6B3804D7F1A4}"/>
              </a:ext>
            </a:extLst>
          </p:cNvPr>
          <p:cNvCxnSpPr>
            <a:endCxn id="53" idx="0"/>
          </p:cNvCxnSpPr>
          <p:nvPr/>
        </p:nvCxnSpPr>
        <p:spPr>
          <a:xfrm>
            <a:off x="4182423" y="8398043"/>
            <a:ext cx="2" cy="900122"/>
          </a:xfrm>
          <a:prstGeom prst="straightConnector1">
            <a:avLst/>
          </a:prstGeom>
          <a:ln w="38100">
            <a:solidFill>
              <a:srgbClr val="8AA4AA"/>
            </a:solidFill>
            <a:miter lim="400000"/>
            <a:headEnd type="none" len="sm"/>
            <a:tailEnd type="triangle"/>
          </a:ln>
        </p:spPr>
      </p:cxnSp>
      <p:cxnSp>
        <p:nvCxnSpPr>
          <p:cNvPr id="60" name="Straight Arrow Connector 59">
            <a:extLst>
              <a:ext uri="{FF2B5EF4-FFF2-40B4-BE49-F238E27FC236}">
                <a16:creationId xmlns:a16="http://schemas.microsoft.com/office/drawing/2014/main" id="{746C7C8D-EA82-F74A-8BAA-7CB6BF7E4AC8}"/>
              </a:ext>
            </a:extLst>
          </p:cNvPr>
          <p:cNvCxnSpPr/>
          <p:nvPr/>
        </p:nvCxnSpPr>
        <p:spPr>
          <a:xfrm>
            <a:off x="11401372" y="3030442"/>
            <a:ext cx="0" cy="1000116"/>
          </a:xfrm>
          <a:prstGeom prst="straightConnector1">
            <a:avLst/>
          </a:prstGeom>
          <a:ln w="38100">
            <a:solidFill>
              <a:srgbClr val="8AA4AA"/>
            </a:solidFill>
            <a:miter lim="400000"/>
            <a:headEnd type="none" len="sm"/>
            <a:tailEnd type="triangle"/>
          </a:ln>
        </p:spPr>
      </p:cxnSp>
      <p:sp>
        <p:nvSpPr>
          <p:cNvPr id="61" name="Rounded Rectangle 60">
            <a:extLst>
              <a:ext uri="{FF2B5EF4-FFF2-40B4-BE49-F238E27FC236}">
                <a16:creationId xmlns:a16="http://schemas.microsoft.com/office/drawing/2014/main" id="{A801ADA3-99E1-E741-BF1E-AB82499F6AD0}"/>
              </a:ext>
            </a:extLst>
          </p:cNvPr>
          <p:cNvSpPr/>
          <p:nvPr/>
        </p:nvSpPr>
        <p:spPr>
          <a:xfrm>
            <a:off x="2314519" y="5956731"/>
            <a:ext cx="3884650" cy="997522"/>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Local Load Balancer</a:t>
            </a:r>
          </a:p>
        </p:txBody>
      </p:sp>
      <p:sp>
        <p:nvSpPr>
          <p:cNvPr id="62" name="Magnetic Disk 61">
            <a:extLst>
              <a:ext uri="{FF2B5EF4-FFF2-40B4-BE49-F238E27FC236}">
                <a16:creationId xmlns:a16="http://schemas.microsoft.com/office/drawing/2014/main" id="{88E826A4-FBC8-7947-BABD-6F65EB1AFF4B}"/>
              </a:ext>
            </a:extLst>
          </p:cNvPr>
          <p:cNvSpPr/>
          <p:nvPr/>
        </p:nvSpPr>
        <p:spPr>
          <a:xfrm>
            <a:off x="15501107"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sp>
        <p:nvSpPr>
          <p:cNvPr id="63" name="Rounded Rectangle 62">
            <a:extLst>
              <a:ext uri="{FF2B5EF4-FFF2-40B4-BE49-F238E27FC236}">
                <a16:creationId xmlns:a16="http://schemas.microsoft.com/office/drawing/2014/main" id="{55847718-7024-E34B-BBEC-364DE582F9E6}"/>
              </a:ext>
            </a:extLst>
          </p:cNvPr>
          <p:cNvSpPr/>
          <p:nvPr/>
        </p:nvSpPr>
        <p:spPr>
          <a:xfrm>
            <a:off x="14779207" y="9298165"/>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64" name="Rounded Rectangle 63">
            <a:extLst>
              <a:ext uri="{FF2B5EF4-FFF2-40B4-BE49-F238E27FC236}">
                <a16:creationId xmlns:a16="http://schemas.microsoft.com/office/drawing/2014/main" id="{0520FF34-1A4D-4A4D-AC16-28173228ECCE}"/>
              </a:ext>
            </a:extLst>
          </p:cNvPr>
          <p:cNvSpPr/>
          <p:nvPr/>
        </p:nvSpPr>
        <p:spPr>
          <a:xfrm>
            <a:off x="19385199" y="9540030"/>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1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p>
        </p:txBody>
      </p:sp>
      <p:cxnSp>
        <p:nvCxnSpPr>
          <p:cNvPr id="65" name="Straight Arrow Connector 64">
            <a:extLst>
              <a:ext uri="{FF2B5EF4-FFF2-40B4-BE49-F238E27FC236}">
                <a16:creationId xmlns:a16="http://schemas.microsoft.com/office/drawing/2014/main" id="{A71EF38B-3242-A64E-86E5-F86CF5A5EB05}"/>
              </a:ext>
            </a:extLst>
          </p:cNvPr>
          <p:cNvCxnSpPr/>
          <p:nvPr/>
        </p:nvCxnSpPr>
        <p:spPr>
          <a:xfrm>
            <a:off x="16728324" y="6787327"/>
            <a:ext cx="0" cy="888822"/>
          </a:xfrm>
          <a:prstGeom prst="straightConnector1">
            <a:avLst/>
          </a:prstGeom>
          <a:ln w="38100">
            <a:solidFill>
              <a:srgbClr val="8AA4AA"/>
            </a:solidFill>
            <a:miter lim="400000"/>
            <a:headEnd type="none" len="sm"/>
            <a:tailEnd type="triangle"/>
          </a:ln>
        </p:spPr>
      </p:cxnSp>
      <p:sp>
        <p:nvSpPr>
          <p:cNvPr id="66" name="TextBox 65">
            <a:extLst>
              <a:ext uri="{FF2B5EF4-FFF2-40B4-BE49-F238E27FC236}">
                <a16:creationId xmlns:a16="http://schemas.microsoft.com/office/drawing/2014/main" id="{1FBD4417-FEE4-9E47-90AC-28C8E8AFE40D}"/>
              </a:ext>
            </a:extLst>
          </p:cNvPr>
          <p:cNvSpPr txBox="1"/>
          <p:nvPr/>
        </p:nvSpPr>
        <p:spPr>
          <a:xfrm>
            <a:off x="16247065" y="7141022"/>
            <a:ext cx="3836406" cy="1338828"/>
          </a:xfrm>
          <a:prstGeom prst="rect">
            <a:avLst/>
          </a:prstGeom>
          <a:noFill/>
        </p:spPr>
        <p:txBody>
          <a:bodyPr wrap="square" rtlCol="0">
            <a:spAutoFit/>
          </a:bodyPr>
          <a:lstStyle/>
          <a:p>
            <a:pPr defTabSz="1828800" hangingPunct="1">
              <a:lnSpc>
                <a:spcPct val="90000"/>
              </a:lnSpc>
              <a:defRPr/>
            </a:pPr>
            <a:r>
              <a:rPr lang="en-US" sz="9000" kern="1200" spc="-180" dirty="0">
                <a:solidFill>
                  <a:srgbClr val="555555"/>
                </a:solidFill>
                <a:latin typeface="Haas Grot Disp Pinterest"/>
                <a:cs typeface="Haas Grot Disp Pinterest"/>
              </a:rPr>
              <a:t>…</a:t>
            </a:r>
          </a:p>
        </p:txBody>
      </p:sp>
      <p:cxnSp>
        <p:nvCxnSpPr>
          <p:cNvPr id="67" name="Straight Arrow Connector 66">
            <a:extLst>
              <a:ext uri="{FF2B5EF4-FFF2-40B4-BE49-F238E27FC236}">
                <a16:creationId xmlns:a16="http://schemas.microsoft.com/office/drawing/2014/main" id="{53A3AC27-D34B-B448-A8A5-BCF09F3B9E1C}"/>
              </a:ext>
            </a:extLst>
          </p:cNvPr>
          <p:cNvCxnSpPr>
            <a:endCxn id="63" idx="0"/>
          </p:cNvCxnSpPr>
          <p:nvPr/>
        </p:nvCxnSpPr>
        <p:spPr>
          <a:xfrm>
            <a:off x="16795951" y="8398043"/>
            <a:ext cx="2" cy="900122"/>
          </a:xfrm>
          <a:prstGeom prst="straightConnector1">
            <a:avLst/>
          </a:prstGeom>
          <a:ln w="38100">
            <a:solidFill>
              <a:srgbClr val="8AA4AA"/>
            </a:solidFill>
            <a:miter lim="400000"/>
            <a:headEnd type="none" len="sm"/>
            <a:tailEnd type="triangle"/>
          </a:ln>
        </p:spPr>
      </p:cxnSp>
      <p:sp>
        <p:nvSpPr>
          <p:cNvPr id="68" name="Rounded Rectangle 67">
            <a:extLst>
              <a:ext uri="{FF2B5EF4-FFF2-40B4-BE49-F238E27FC236}">
                <a16:creationId xmlns:a16="http://schemas.microsoft.com/office/drawing/2014/main" id="{0C1E6852-8544-B645-9EDD-4D9F4F6BA4CD}"/>
              </a:ext>
            </a:extLst>
          </p:cNvPr>
          <p:cNvSpPr/>
          <p:nvPr/>
        </p:nvSpPr>
        <p:spPr>
          <a:xfrm>
            <a:off x="14928047" y="5956731"/>
            <a:ext cx="3884650" cy="997522"/>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Local Load Balancer</a:t>
            </a:r>
          </a:p>
        </p:txBody>
      </p:sp>
      <p:sp>
        <p:nvSpPr>
          <p:cNvPr id="69" name="Left-Right Arrow 68">
            <a:extLst>
              <a:ext uri="{FF2B5EF4-FFF2-40B4-BE49-F238E27FC236}">
                <a16:creationId xmlns:a16="http://schemas.microsoft.com/office/drawing/2014/main" id="{69D8B385-7054-EC45-84E4-51922BCFDCB7}"/>
              </a:ext>
            </a:extLst>
          </p:cNvPr>
          <p:cNvSpPr/>
          <p:nvPr/>
        </p:nvSpPr>
        <p:spPr>
          <a:xfrm>
            <a:off x="6199168" y="11858626"/>
            <a:ext cx="9002732" cy="685800"/>
          </a:xfrm>
          <a:prstGeom prst="leftRightArrow">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Replication</a:t>
            </a:r>
          </a:p>
        </p:txBody>
      </p:sp>
    </p:spTree>
    <p:extLst>
      <p:ext uri="{BB962C8B-B14F-4D97-AF65-F5344CB8AC3E}">
        <p14:creationId xmlns:p14="http://schemas.microsoft.com/office/powerpoint/2010/main" val="1090193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Master-Master</a:t>
            </a:r>
            <a:endParaRPr kumimoji="1" lang="zh-CN" altLang="en-US" dirty="0"/>
          </a:p>
        </p:txBody>
      </p:sp>
      <p:sp>
        <p:nvSpPr>
          <p:cNvPr id="24" name="Magnetic Disk 23">
            <a:extLst>
              <a:ext uri="{FF2B5EF4-FFF2-40B4-BE49-F238E27FC236}">
                <a16:creationId xmlns:a16="http://schemas.microsoft.com/office/drawing/2014/main" id="{53375EC2-738F-2D46-AB22-C5285474B77C}"/>
              </a:ext>
            </a:extLst>
          </p:cNvPr>
          <p:cNvSpPr/>
          <p:nvPr/>
        </p:nvSpPr>
        <p:spPr>
          <a:xfrm>
            <a:off x="2887579"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cxnSp>
        <p:nvCxnSpPr>
          <p:cNvPr id="25" name="Straight Connector 24">
            <a:extLst>
              <a:ext uri="{FF2B5EF4-FFF2-40B4-BE49-F238E27FC236}">
                <a16:creationId xmlns:a16="http://schemas.microsoft.com/office/drawing/2014/main" id="{E328678D-36A7-0148-8C51-A01A564824CF}"/>
              </a:ext>
            </a:extLst>
          </p:cNvPr>
          <p:cNvCxnSpPr>
            <a:cxnSpLocks/>
          </p:cNvCxnSpPr>
          <p:nvPr/>
        </p:nvCxnSpPr>
        <p:spPr>
          <a:xfrm>
            <a:off x="11333748" y="5342022"/>
            <a:ext cx="0" cy="8205536"/>
          </a:xfrm>
          <a:prstGeom prst="line">
            <a:avLst/>
          </a:prstGeom>
          <a:ln w="38100">
            <a:solidFill>
              <a:srgbClr val="8AA4AA"/>
            </a:solidFill>
            <a:miter lim="400000"/>
            <a:headEnd type="none" len="sm"/>
            <a:tailEnd type="none" len="sm"/>
          </a:ln>
        </p:spPr>
      </p:cxnSp>
      <p:sp>
        <p:nvSpPr>
          <p:cNvPr id="26" name="TextBox 25">
            <a:extLst>
              <a:ext uri="{FF2B5EF4-FFF2-40B4-BE49-F238E27FC236}">
                <a16:creationId xmlns:a16="http://schemas.microsoft.com/office/drawing/2014/main" id="{F3BDF127-40B5-4F4B-A064-27BEFD43BC79}"/>
              </a:ext>
            </a:extLst>
          </p:cNvPr>
          <p:cNvSpPr txBox="1"/>
          <p:nvPr/>
        </p:nvSpPr>
        <p:spPr>
          <a:xfrm>
            <a:off x="2596484" y="3344383"/>
            <a:ext cx="3320716"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US-East</a:t>
            </a:r>
          </a:p>
        </p:txBody>
      </p:sp>
      <p:sp>
        <p:nvSpPr>
          <p:cNvPr id="27" name="TextBox 26">
            <a:extLst>
              <a:ext uri="{FF2B5EF4-FFF2-40B4-BE49-F238E27FC236}">
                <a16:creationId xmlns:a16="http://schemas.microsoft.com/office/drawing/2014/main" id="{1FF520CD-E5D2-3C4A-AF1F-73E4AF4F7531}"/>
              </a:ext>
            </a:extLst>
          </p:cNvPr>
          <p:cNvSpPr txBox="1"/>
          <p:nvPr/>
        </p:nvSpPr>
        <p:spPr>
          <a:xfrm>
            <a:off x="15813922" y="3322269"/>
            <a:ext cx="5029200"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US-West</a:t>
            </a:r>
          </a:p>
        </p:txBody>
      </p:sp>
      <p:sp>
        <p:nvSpPr>
          <p:cNvPr id="28" name="Rounded Rectangle 27">
            <a:extLst>
              <a:ext uri="{FF2B5EF4-FFF2-40B4-BE49-F238E27FC236}">
                <a16:creationId xmlns:a16="http://schemas.microsoft.com/office/drawing/2014/main" id="{99124FAE-063F-6943-BAE2-E9B0E3327AE1}"/>
              </a:ext>
            </a:extLst>
          </p:cNvPr>
          <p:cNvSpPr/>
          <p:nvPr/>
        </p:nvSpPr>
        <p:spPr>
          <a:xfrm>
            <a:off x="2165679" y="6542695"/>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29" name="Rounded Rectangle 28">
            <a:extLst>
              <a:ext uri="{FF2B5EF4-FFF2-40B4-BE49-F238E27FC236}">
                <a16:creationId xmlns:a16="http://schemas.microsoft.com/office/drawing/2014/main" id="{24AD2DE0-3DF9-E548-A5B8-98367F8690D9}"/>
              </a:ext>
            </a:extLst>
          </p:cNvPr>
          <p:cNvSpPr/>
          <p:nvPr/>
        </p:nvSpPr>
        <p:spPr>
          <a:xfrm>
            <a:off x="6694521" y="8512814"/>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2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p>
        </p:txBody>
      </p:sp>
      <p:sp>
        <p:nvSpPr>
          <p:cNvPr id="30" name="Magnetic Disk 29">
            <a:extLst>
              <a:ext uri="{FF2B5EF4-FFF2-40B4-BE49-F238E27FC236}">
                <a16:creationId xmlns:a16="http://schemas.microsoft.com/office/drawing/2014/main" id="{14A3AE26-2B56-744C-B348-A2045E4D41BE}"/>
              </a:ext>
            </a:extLst>
          </p:cNvPr>
          <p:cNvSpPr/>
          <p:nvPr/>
        </p:nvSpPr>
        <p:spPr>
          <a:xfrm>
            <a:off x="15501107"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sp>
        <p:nvSpPr>
          <p:cNvPr id="31" name="Rounded Rectangle 30">
            <a:extLst>
              <a:ext uri="{FF2B5EF4-FFF2-40B4-BE49-F238E27FC236}">
                <a16:creationId xmlns:a16="http://schemas.microsoft.com/office/drawing/2014/main" id="{64F0B722-DC19-9F4A-95F5-38D9455EE9B8}"/>
              </a:ext>
            </a:extLst>
          </p:cNvPr>
          <p:cNvSpPr/>
          <p:nvPr/>
        </p:nvSpPr>
        <p:spPr>
          <a:xfrm>
            <a:off x="14295033" y="6531637"/>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32" name="Rounded Rectangle 31">
            <a:extLst>
              <a:ext uri="{FF2B5EF4-FFF2-40B4-BE49-F238E27FC236}">
                <a16:creationId xmlns:a16="http://schemas.microsoft.com/office/drawing/2014/main" id="{3FDC9579-F727-F443-B4D2-A2BD2B096A9A}"/>
              </a:ext>
            </a:extLst>
          </p:cNvPr>
          <p:cNvSpPr/>
          <p:nvPr/>
        </p:nvSpPr>
        <p:spPr>
          <a:xfrm>
            <a:off x="19199757" y="8512814"/>
            <a:ext cx="3286730" cy="63646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2800" b="1" i="0" u="none" strike="noStrike" kern="1200" cap="none" spc="-180" normalizeH="0" baseline="0" noProof="0" dirty="0">
                <a:ln>
                  <a:noFill/>
                </a:ln>
                <a:solidFill>
                  <a:srgbClr val="FFFFFF"/>
                </a:solidFill>
                <a:effectLst/>
                <a:uLnTx/>
                <a:uFillTx/>
                <a:latin typeface="Haas Grot Disp Pinterest"/>
                <a:ea typeface="+mn-ea"/>
                <a:cs typeface="Haas Grot Disp Pinterest"/>
              </a:rPr>
              <a:t>Cache</a:t>
            </a:r>
          </a:p>
        </p:txBody>
      </p:sp>
      <p:sp>
        <p:nvSpPr>
          <p:cNvPr id="33" name="Left-Right Arrow 32">
            <a:extLst>
              <a:ext uri="{FF2B5EF4-FFF2-40B4-BE49-F238E27FC236}">
                <a16:creationId xmlns:a16="http://schemas.microsoft.com/office/drawing/2014/main" id="{CAB6B864-29F7-CC4D-A0F8-4A804527A557}"/>
              </a:ext>
            </a:extLst>
          </p:cNvPr>
          <p:cNvSpPr/>
          <p:nvPr/>
        </p:nvSpPr>
        <p:spPr>
          <a:xfrm>
            <a:off x="6199168" y="11858626"/>
            <a:ext cx="9002732" cy="685800"/>
          </a:xfrm>
          <a:prstGeom prst="leftRightArrow">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Replication</a:t>
            </a:r>
          </a:p>
        </p:txBody>
      </p:sp>
      <p:cxnSp>
        <p:nvCxnSpPr>
          <p:cNvPr id="34" name="Straight Arrow Connector 33">
            <a:extLst>
              <a:ext uri="{FF2B5EF4-FFF2-40B4-BE49-F238E27FC236}">
                <a16:creationId xmlns:a16="http://schemas.microsoft.com/office/drawing/2014/main" id="{3F5A56D9-FCA7-D54C-BBAC-A4E3A77DC3AD}"/>
              </a:ext>
            </a:extLst>
          </p:cNvPr>
          <p:cNvCxnSpPr/>
          <p:nvPr/>
        </p:nvCxnSpPr>
        <p:spPr>
          <a:xfrm flipH="1">
            <a:off x="4114798" y="5029201"/>
            <a:ext cx="1621944" cy="1513494"/>
          </a:xfrm>
          <a:prstGeom prst="straightConnector1">
            <a:avLst/>
          </a:prstGeom>
          <a:ln w="38100">
            <a:solidFill>
              <a:srgbClr val="8AA4AA"/>
            </a:solidFill>
            <a:miter lim="400000"/>
            <a:headEnd type="none" len="sm"/>
            <a:tailEnd type="triangle"/>
          </a:ln>
        </p:spPr>
      </p:cxnSp>
      <p:sp>
        <p:nvSpPr>
          <p:cNvPr id="35" name="TextBox 34">
            <a:extLst>
              <a:ext uri="{FF2B5EF4-FFF2-40B4-BE49-F238E27FC236}">
                <a16:creationId xmlns:a16="http://schemas.microsoft.com/office/drawing/2014/main" id="{4C7F76C7-6ADE-F44E-8C33-131AA29CDE20}"/>
              </a:ext>
            </a:extLst>
          </p:cNvPr>
          <p:cNvSpPr txBox="1"/>
          <p:nvPr/>
        </p:nvSpPr>
        <p:spPr>
          <a:xfrm>
            <a:off x="5736743" y="4282530"/>
            <a:ext cx="2653886"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write </a:t>
            </a:r>
            <a:r>
              <a:rPr lang="en-US" sz="4000" kern="1200" spc="-180" dirty="0" err="1">
                <a:solidFill>
                  <a:srgbClr val="555555"/>
                </a:solidFill>
                <a:latin typeface="Haas Grot Disp Pinterest"/>
                <a:cs typeface="Haas Grot Disp Pinterest"/>
              </a:rPr>
              <a:t>req</a:t>
            </a:r>
            <a:r>
              <a:rPr lang="en-US" sz="4000" kern="1200" spc="-180" dirty="0">
                <a:solidFill>
                  <a:srgbClr val="555555"/>
                </a:solidFill>
                <a:latin typeface="Haas Grot Disp Pinterest"/>
                <a:cs typeface="Haas Grot Disp Pinterest"/>
              </a:rPr>
              <a:t>:</a:t>
            </a:r>
          </a:p>
          <a:p>
            <a:pPr defTabSz="1828800" hangingPunct="1">
              <a:lnSpc>
                <a:spcPct val="90000"/>
              </a:lnSpc>
              <a:defRPr/>
            </a:pPr>
            <a:r>
              <a:rPr lang="en-US" sz="4000" kern="1200" spc="-180" dirty="0">
                <a:solidFill>
                  <a:srgbClr val="555555"/>
                </a:solidFill>
                <a:latin typeface="Haas Grot Disp Pinterest"/>
                <a:cs typeface="Haas Grot Disp Pinterest"/>
              </a:rPr>
              <a:t>key: </a:t>
            </a:r>
            <a:r>
              <a:rPr lang="en-US" sz="4000" kern="1200" spc="-180" dirty="0" err="1">
                <a:solidFill>
                  <a:srgbClr val="555555"/>
                </a:solidFill>
                <a:latin typeface="Haas Grot Disp Pinterest"/>
                <a:cs typeface="Haas Grot Disp Pinterest"/>
              </a:rPr>
              <a:t>val</a:t>
            </a:r>
            <a:endParaRPr lang="en-US" sz="4000" kern="1200" spc="-180" dirty="0">
              <a:solidFill>
                <a:srgbClr val="555555"/>
              </a:solidFill>
              <a:latin typeface="Haas Grot Disp Pinterest"/>
              <a:cs typeface="Haas Grot Disp Pinterest"/>
            </a:endParaRPr>
          </a:p>
        </p:txBody>
      </p:sp>
      <p:sp>
        <p:nvSpPr>
          <p:cNvPr id="36" name="Double Brace 35">
            <a:extLst>
              <a:ext uri="{FF2B5EF4-FFF2-40B4-BE49-F238E27FC236}">
                <a16:creationId xmlns:a16="http://schemas.microsoft.com/office/drawing/2014/main" id="{D9B20C5A-B325-9248-A3BB-B6ED7E112AD1}"/>
              </a:ext>
            </a:extLst>
          </p:cNvPr>
          <p:cNvSpPr/>
          <p:nvPr/>
        </p:nvSpPr>
        <p:spPr>
          <a:xfrm>
            <a:off x="5599168" y="4314722"/>
            <a:ext cx="2522032" cy="1503416"/>
          </a:xfrm>
          <a:prstGeom prst="bracePair">
            <a:avLst/>
          </a:prstGeom>
          <a:ln w="38100">
            <a:solidFill>
              <a:srgbClr val="8AA4AA"/>
            </a:solidFill>
            <a:miter lim="400000"/>
            <a:headEnd type="none" len="sm"/>
            <a:tailEnd type="none" len="sm"/>
          </a:ln>
        </p:spPr>
        <p:txBody>
          <a:bodyPr rtlCol="0" anchor="ctr"/>
          <a:lstStyle/>
          <a:p>
            <a:pPr algn="ctr" defTabSz="1828800" hangingPunct="1">
              <a:defRPr/>
            </a:pPr>
            <a:endParaRPr lang="en-US" sz="3600" kern="1200">
              <a:solidFill>
                <a:srgbClr val="000000"/>
              </a:solidFill>
              <a:latin typeface="Calibri"/>
            </a:endParaRPr>
          </a:p>
        </p:txBody>
      </p:sp>
      <p:cxnSp>
        <p:nvCxnSpPr>
          <p:cNvPr id="37" name="Straight Arrow Connector 36">
            <a:extLst>
              <a:ext uri="{FF2B5EF4-FFF2-40B4-BE49-F238E27FC236}">
                <a16:creationId xmlns:a16="http://schemas.microsoft.com/office/drawing/2014/main" id="{2C1998C7-65C6-4B4E-A947-24E58A0DE722}"/>
              </a:ext>
            </a:extLst>
          </p:cNvPr>
          <p:cNvCxnSpPr/>
          <p:nvPr/>
        </p:nvCxnSpPr>
        <p:spPr>
          <a:xfrm flipH="1">
            <a:off x="16114042" y="5019123"/>
            <a:ext cx="1621944" cy="1513494"/>
          </a:xfrm>
          <a:prstGeom prst="straightConnector1">
            <a:avLst/>
          </a:prstGeom>
          <a:ln w="38100">
            <a:solidFill>
              <a:srgbClr val="8AA4AA"/>
            </a:solidFill>
            <a:miter lim="400000"/>
            <a:headEnd type="none" len="sm"/>
            <a:tailEnd type="triangle"/>
          </a:ln>
        </p:spPr>
      </p:cxnSp>
      <p:sp>
        <p:nvSpPr>
          <p:cNvPr id="38" name="TextBox 37">
            <a:extLst>
              <a:ext uri="{FF2B5EF4-FFF2-40B4-BE49-F238E27FC236}">
                <a16:creationId xmlns:a16="http://schemas.microsoft.com/office/drawing/2014/main" id="{608E5411-85D2-6F43-8609-2ECCB0DBD1D7}"/>
              </a:ext>
            </a:extLst>
          </p:cNvPr>
          <p:cNvSpPr txBox="1"/>
          <p:nvPr/>
        </p:nvSpPr>
        <p:spPr>
          <a:xfrm>
            <a:off x="17735987" y="4272452"/>
            <a:ext cx="2653886"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write </a:t>
            </a:r>
            <a:r>
              <a:rPr lang="en-US" sz="4000" kern="1200" spc="-180" dirty="0" err="1">
                <a:solidFill>
                  <a:srgbClr val="555555"/>
                </a:solidFill>
                <a:latin typeface="Haas Grot Disp Pinterest"/>
                <a:cs typeface="Haas Grot Disp Pinterest"/>
              </a:rPr>
              <a:t>req</a:t>
            </a:r>
            <a:r>
              <a:rPr lang="en-US" sz="4000" kern="1200" spc="-180" dirty="0">
                <a:solidFill>
                  <a:srgbClr val="555555"/>
                </a:solidFill>
                <a:latin typeface="Haas Grot Disp Pinterest"/>
                <a:cs typeface="Haas Grot Disp Pinterest"/>
              </a:rPr>
              <a:t>:</a:t>
            </a:r>
          </a:p>
          <a:p>
            <a:pPr defTabSz="1828800" hangingPunct="1">
              <a:lnSpc>
                <a:spcPct val="90000"/>
              </a:lnSpc>
              <a:defRPr/>
            </a:pPr>
            <a:r>
              <a:rPr lang="en-US" sz="4000" kern="1200" spc="-180" dirty="0">
                <a:solidFill>
                  <a:srgbClr val="555555"/>
                </a:solidFill>
                <a:latin typeface="Haas Grot Disp Pinterest"/>
                <a:cs typeface="Haas Grot Disp Pinterest"/>
              </a:rPr>
              <a:t>key: </a:t>
            </a:r>
            <a:r>
              <a:rPr lang="en-US" sz="4000" kern="1200" spc="-180" dirty="0" err="1">
                <a:solidFill>
                  <a:srgbClr val="555555"/>
                </a:solidFill>
                <a:latin typeface="Haas Grot Disp Pinterest"/>
                <a:cs typeface="Haas Grot Disp Pinterest"/>
              </a:rPr>
              <a:t>val</a:t>
            </a:r>
            <a:endParaRPr lang="en-US" sz="4000" kern="1200" spc="-180" dirty="0">
              <a:solidFill>
                <a:srgbClr val="555555"/>
              </a:solidFill>
              <a:latin typeface="Haas Grot Disp Pinterest"/>
              <a:cs typeface="Haas Grot Disp Pinterest"/>
            </a:endParaRPr>
          </a:p>
        </p:txBody>
      </p:sp>
      <p:sp>
        <p:nvSpPr>
          <p:cNvPr id="39" name="Double Brace 38">
            <a:extLst>
              <a:ext uri="{FF2B5EF4-FFF2-40B4-BE49-F238E27FC236}">
                <a16:creationId xmlns:a16="http://schemas.microsoft.com/office/drawing/2014/main" id="{05B50DE4-644D-724D-8829-A89B681EB593}"/>
              </a:ext>
            </a:extLst>
          </p:cNvPr>
          <p:cNvSpPr/>
          <p:nvPr/>
        </p:nvSpPr>
        <p:spPr>
          <a:xfrm>
            <a:off x="17598412" y="4304644"/>
            <a:ext cx="2522032" cy="1503416"/>
          </a:xfrm>
          <a:prstGeom prst="bracePair">
            <a:avLst/>
          </a:prstGeom>
          <a:ln w="38100">
            <a:solidFill>
              <a:srgbClr val="8AA4AA"/>
            </a:solidFill>
            <a:miter lim="400000"/>
            <a:headEnd type="none" len="sm"/>
            <a:tailEnd type="none" len="sm"/>
          </a:ln>
        </p:spPr>
        <p:txBody>
          <a:bodyPr rtlCol="0" anchor="ctr"/>
          <a:lstStyle/>
          <a:p>
            <a:pPr algn="ctr" defTabSz="1828800" hangingPunct="1">
              <a:defRPr/>
            </a:pPr>
            <a:endParaRPr lang="en-US" sz="3600" kern="1200">
              <a:solidFill>
                <a:srgbClr val="000000"/>
              </a:solidFill>
              <a:latin typeface="Calibri"/>
            </a:endParaRPr>
          </a:p>
        </p:txBody>
      </p:sp>
      <p:cxnSp>
        <p:nvCxnSpPr>
          <p:cNvPr id="40" name="Straight Arrow Connector 39">
            <a:extLst>
              <a:ext uri="{FF2B5EF4-FFF2-40B4-BE49-F238E27FC236}">
                <a16:creationId xmlns:a16="http://schemas.microsoft.com/office/drawing/2014/main" id="{AC1491B5-CEB5-254F-A805-D66613D951C4}"/>
              </a:ext>
            </a:extLst>
          </p:cNvPr>
          <p:cNvCxnSpPr/>
          <p:nvPr/>
        </p:nvCxnSpPr>
        <p:spPr>
          <a:xfrm>
            <a:off x="4114798" y="7421021"/>
            <a:ext cx="394724" cy="2755470"/>
          </a:xfrm>
          <a:prstGeom prst="straightConnector1">
            <a:avLst/>
          </a:prstGeom>
          <a:ln w="38100">
            <a:solidFill>
              <a:srgbClr val="8AA4AA"/>
            </a:solidFill>
            <a:miter lim="400000"/>
            <a:headEnd type="none" len="sm"/>
            <a:tailEnd type="triangle"/>
          </a:ln>
        </p:spPr>
      </p:cxnSp>
      <p:cxnSp>
        <p:nvCxnSpPr>
          <p:cNvPr id="41" name="Straight Arrow Connector 40">
            <a:extLst>
              <a:ext uri="{FF2B5EF4-FFF2-40B4-BE49-F238E27FC236}">
                <a16:creationId xmlns:a16="http://schemas.microsoft.com/office/drawing/2014/main" id="{B42C7DDE-D5A2-8144-B9FC-C07A89C7895D}"/>
              </a:ext>
            </a:extLst>
          </p:cNvPr>
          <p:cNvCxnSpPr>
            <a:cxnSpLocks/>
            <a:endCxn id="29" idx="1"/>
          </p:cNvCxnSpPr>
          <p:nvPr/>
        </p:nvCxnSpPr>
        <p:spPr>
          <a:xfrm>
            <a:off x="4114799" y="7421020"/>
            <a:ext cx="2579722" cy="1410024"/>
          </a:xfrm>
          <a:prstGeom prst="straightConnector1">
            <a:avLst/>
          </a:prstGeom>
          <a:ln w="38100">
            <a:solidFill>
              <a:srgbClr val="8AA4AA"/>
            </a:solidFill>
            <a:miter lim="400000"/>
            <a:headEnd type="none" len="sm"/>
            <a:tailEnd type="triangle"/>
          </a:ln>
        </p:spPr>
      </p:cxnSp>
      <p:sp>
        <p:nvSpPr>
          <p:cNvPr id="42" name="TextBox 41">
            <a:extLst>
              <a:ext uri="{FF2B5EF4-FFF2-40B4-BE49-F238E27FC236}">
                <a16:creationId xmlns:a16="http://schemas.microsoft.com/office/drawing/2014/main" id="{E1A19239-9174-3846-A200-BAC5D64F93F3}"/>
              </a:ext>
            </a:extLst>
          </p:cNvPr>
          <p:cNvSpPr txBox="1"/>
          <p:nvPr/>
        </p:nvSpPr>
        <p:spPr>
          <a:xfrm>
            <a:off x="4788197" y="7786417"/>
            <a:ext cx="2447850"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Invalidate</a:t>
            </a:r>
          </a:p>
        </p:txBody>
      </p:sp>
      <p:sp>
        <p:nvSpPr>
          <p:cNvPr id="43" name="TextBox 42">
            <a:extLst>
              <a:ext uri="{FF2B5EF4-FFF2-40B4-BE49-F238E27FC236}">
                <a16:creationId xmlns:a16="http://schemas.microsoft.com/office/drawing/2014/main" id="{834536FE-8AB7-8B46-A169-B6D58400EE18}"/>
              </a:ext>
            </a:extLst>
          </p:cNvPr>
          <p:cNvSpPr txBox="1"/>
          <p:nvPr/>
        </p:nvSpPr>
        <p:spPr>
          <a:xfrm>
            <a:off x="3543301" y="8607870"/>
            <a:ext cx="1904266"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a:t>
            </a:r>
          </a:p>
        </p:txBody>
      </p:sp>
      <p:cxnSp>
        <p:nvCxnSpPr>
          <p:cNvPr id="44" name="Straight Arrow Connector 43">
            <a:extLst>
              <a:ext uri="{FF2B5EF4-FFF2-40B4-BE49-F238E27FC236}">
                <a16:creationId xmlns:a16="http://schemas.microsoft.com/office/drawing/2014/main" id="{CDAEE8A9-8C95-3446-9623-7B2DBD0F6124}"/>
              </a:ext>
            </a:extLst>
          </p:cNvPr>
          <p:cNvCxnSpPr/>
          <p:nvPr/>
        </p:nvCxnSpPr>
        <p:spPr>
          <a:xfrm>
            <a:off x="16146878" y="7595945"/>
            <a:ext cx="394724" cy="2755470"/>
          </a:xfrm>
          <a:prstGeom prst="straightConnector1">
            <a:avLst/>
          </a:prstGeom>
          <a:ln w="38100">
            <a:solidFill>
              <a:srgbClr val="8AA4AA"/>
            </a:solidFill>
            <a:miter lim="400000"/>
            <a:headEnd type="none" len="sm"/>
            <a:tailEnd type="triangle"/>
          </a:ln>
        </p:spPr>
      </p:cxnSp>
      <p:cxnSp>
        <p:nvCxnSpPr>
          <p:cNvPr id="45" name="Straight Arrow Connector 44">
            <a:extLst>
              <a:ext uri="{FF2B5EF4-FFF2-40B4-BE49-F238E27FC236}">
                <a16:creationId xmlns:a16="http://schemas.microsoft.com/office/drawing/2014/main" id="{050703EF-511B-9E48-A84C-A3DC325FC925}"/>
              </a:ext>
            </a:extLst>
          </p:cNvPr>
          <p:cNvCxnSpPr>
            <a:cxnSpLocks/>
            <a:endCxn id="32" idx="1"/>
          </p:cNvCxnSpPr>
          <p:nvPr/>
        </p:nvCxnSpPr>
        <p:spPr>
          <a:xfrm>
            <a:off x="16146879" y="7595944"/>
            <a:ext cx="3052878" cy="1235100"/>
          </a:xfrm>
          <a:prstGeom prst="straightConnector1">
            <a:avLst/>
          </a:prstGeom>
          <a:ln w="38100">
            <a:solidFill>
              <a:srgbClr val="8AA4AA"/>
            </a:solidFill>
            <a:miter lim="400000"/>
            <a:headEnd type="none" len="sm"/>
            <a:tailEnd type="triangle"/>
          </a:ln>
        </p:spPr>
      </p:cxnSp>
      <p:sp>
        <p:nvSpPr>
          <p:cNvPr id="46" name="TextBox 45">
            <a:extLst>
              <a:ext uri="{FF2B5EF4-FFF2-40B4-BE49-F238E27FC236}">
                <a16:creationId xmlns:a16="http://schemas.microsoft.com/office/drawing/2014/main" id="{4E68CD2A-F3A6-5449-ABD7-2FBD7D7918B6}"/>
              </a:ext>
            </a:extLst>
          </p:cNvPr>
          <p:cNvSpPr txBox="1"/>
          <p:nvPr/>
        </p:nvSpPr>
        <p:spPr>
          <a:xfrm>
            <a:off x="16731623" y="7921003"/>
            <a:ext cx="2447850"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Invalidate</a:t>
            </a:r>
          </a:p>
        </p:txBody>
      </p:sp>
      <p:sp>
        <p:nvSpPr>
          <p:cNvPr id="47" name="TextBox 46">
            <a:extLst>
              <a:ext uri="{FF2B5EF4-FFF2-40B4-BE49-F238E27FC236}">
                <a16:creationId xmlns:a16="http://schemas.microsoft.com/office/drawing/2014/main" id="{92A95293-BD74-7246-99EF-CA756567E4E0}"/>
              </a:ext>
            </a:extLst>
          </p:cNvPr>
          <p:cNvSpPr txBox="1"/>
          <p:nvPr/>
        </p:nvSpPr>
        <p:spPr>
          <a:xfrm>
            <a:off x="15575381" y="8782794"/>
            <a:ext cx="1904266"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a:t>
            </a:r>
          </a:p>
        </p:txBody>
      </p:sp>
    </p:spTree>
    <p:extLst>
      <p:ext uri="{BB962C8B-B14F-4D97-AF65-F5344CB8AC3E}">
        <p14:creationId xmlns:p14="http://schemas.microsoft.com/office/powerpoint/2010/main" val="18975829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Master-Slave Write</a:t>
            </a:r>
            <a:endParaRPr kumimoji="1" lang="zh-CN" altLang="en-US" dirty="0"/>
          </a:p>
        </p:txBody>
      </p:sp>
      <p:sp>
        <p:nvSpPr>
          <p:cNvPr id="71" name="Magnetic Disk 70">
            <a:extLst>
              <a:ext uri="{FF2B5EF4-FFF2-40B4-BE49-F238E27FC236}">
                <a16:creationId xmlns:a16="http://schemas.microsoft.com/office/drawing/2014/main" id="{3AAD42B3-9AD9-3F47-B874-19808595D634}"/>
              </a:ext>
            </a:extLst>
          </p:cNvPr>
          <p:cNvSpPr/>
          <p:nvPr/>
        </p:nvSpPr>
        <p:spPr>
          <a:xfrm>
            <a:off x="2887579"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cxnSp>
        <p:nvCxnSpPr>
          <p:cNvPr id="72" name="Straight Connector 71">
            <a:extLst>
              <a:ext uri="{FF2B5EF4-FFF2-40B4-BE49-F238E27FC236}">
                <a16:creationId xmlns:a16="http://schemas.microsoft.com/office/drawing/2014/main" id="{B3C9516A-1205-EE46-B281-AD2133C5FF8C}"/>
              </a:ext>
            </a:extLst>
          </p:cNvPr>
          <p:cNvCxnSpPr>
            <a:cxnSpLocks/>
          </p:cNvCxnSpPr>
          <p:nvPr/>
        </p:nvCxnSpPr>
        <p:spPr>
          <a:xfrm>
            <a:off x="11333748" y="3657601"/>
            <a:ext cx="0" cy="9889958"/>
          </a:xfrm>
          <a:prstGeom prst="line">
            <a:avLst/>
          </a:prstGeom>
          <a:ln w="38100">
            <a:solidFill>
              <a:srgbClr val="8AA4AA"/>
            </a:solidFill>
            <a:prstDash val="dash"/>
            <a:miter lim="400000"/>
            <a:headEnd type="none" len="sm"/>
            <a:tailEnd type="none" len="sm"/>
          </a:ln>
        </p:spPr>
      </p:cxnSp>
      <p:sp>
        <p:nvSpPr>
          <p:cNvPr id="73" name="TextBox 72">
            <a:extLst>
              <a:ext uri="{FF2B5EF4-FFF2-40B4-BE49-F238E27FC236}">
                <a16:creationId xmlns:a16="http://schemas.microsoft.com/office/drawing/2014/main" id="{F211E167-05E2-4249-ADE9-E9E6DE315E43}"/>
              </a:ext>
            </a:extLst>
          </p:cNvPr>
          <p:cNvSpPr txBox="1"/>
          <p:nvPr/>
        </p:nvSpPr>
        <p:spPr>
          <a:xfrm>
            <a:off x="2596484" y="3344383"/>
            <a:ext cx="3320716"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US-East</a:t>
            </a:r>
          </a:p>
        </p:txBody>
      </p:sp>
      <p:sp>
        <p:nvSpPr>
          <p:cNvPr id="74" name="TextBox 73">
            <a:extLst>
              <a:ext uri="{FF2B5EF4-FFF2-40B4-BE49-F238E27FC236}">
                <a16:creationId xmlns:a16="http://schemas.microsoft.com/office/drawing/2014/main" id="{D6169CC5-0F84-4C4E-82EA-F789ACF140B9}"/>
              </a:ext>
            </a:extLst>
          </p:cNvPr>
          <p:cNvSpPr txBox="1"/>
          <p:nvPr/>
        </p:nvSpPr>
        <p:spPr>
          <a:xfrm>
            <a:off x="15313035" y="3375842"/>
            <a:ext cx="5560178" cy="867930"/>
          </a:xfrm>
          <a:prstGeom prst="rect">
            <a:avLst/>
          </a:prstGeom>
          <a:noFill/>
        </p:spPr>
        <p:txBody>
          <a:bodyPr wrap="square" rtlCol="0">
            <a:spAutoFit/>
          </a:bodyPr>
          <a:lstStyle/>
          <a:p>
            <a:pPr defTabSz="1828800" hangingPunct="1">
              <a:lnSpc>
                <a:spcPct val="90000"/>
              </a:lnSpc>
              <a:defRPr/>
            </a:pPr>
            <a:r>
              <a:rPr lang="en-US" kern="1200" spc="-180" dirty="0">
                <a:solidFill>
                  <a:srgbClr val="555555"/>
                </a:solidFill>
                <a:latin typeface="Haas Grot Disp Pinterest"/>
                <a:cs typeface="Haas Grot Disp Pinterest"/>
              </a:rPr>
              <a:t>US-West(Master)</a:t>
            </a:r>
          </a:p>
        </p:txBody>
      </p:sp>
      <p:sp>
        <p:nvSpPr>
          <p:cNvPr id="75" name="Rounded Rectangle 74">
            <a:extLst>
              <a:ext uri="{FF2B5EF4-FFF2-40B4-BE49-F238E27FC236}">
                <a16:creationId xmlns:a16="http://schemas.microsoft.com/office/drawing/2014/main" id="{7462C180-DE5A-4447-9652-6198F9ABF333}"/>
              </a:ext>
            </a:extLst>
          </p:cNvPr>
          <p:cNvSpPr/>
          <p:nvPr/>
        </p:nvSpPr>
        <p:spPr>
          <a:xfrm>
            <a:off x="2318401" y="6346727"/>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sp>
        <p:nvSpPr>
          <p:cNvPr id="76" name="Rounded Rectangle 75">
            <a:extLst>
              <a:ext uri="{FF2B5EF4-FFF2-40B4-BE49-F238E27FC236}">
                <a16:creationId xmlns:a16="http://schemas.microsoft.com/office/drawing/2014/main" id="{AF06BA86-51BC-D74D-9A16-C881A3355337}"/>
              </a:ext>
            </a:extLst>
          </p:cNvPr>
          <p:cNvSpPr/>
          <p:nvPr/>
        </p:nvSpPr>
        <p:spPr>
          <a:xfrm>
            <a:off x="6694520" y="8512814"/>
            <a:ext cx="4406796" cy="2342680"/>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200" b="1" i="0" u="none" strike="noStrike" kern="1200" cap="none" spc="-180" normalizeH="0" baseline="0" noProof="0" dirty="0">
                <a:ln>
                  <a:noFill/>
                </a:ln>
                <a:solidFill>
                  <a:srgbClr val="FFFFFF"/>
                </a:solidFill>
                <a:effectLst/>
                <a:uLnTx/>
                <a:uFillTx/>
                <a:latin typeface="Haas Grot Disp Pinterest"/>
                <a:ea typeface="+mn-ea"/>
                <a:cs typeface="Haas Grot Disp Pinterest"/>
              </a:rPr>
              <a:t>Remote Marker Pool</a:t>
            </a:r>
          </a:p>
        </p:txBody>
      </p:sp>
      <p:sp>
        <p:nvSpPr>
          <p:cNvPr id="77" name="Magnetic Disk 76">
            <a:extLst>
              <a:ext uri="{FF2B5EF4-FFF2-40B4-BE49-F238E27FC236}">
                <a16:creationId xmlns:a16="http://schemas.microsoft.com/office/drawing/2014/main" id="{540E7874-9F96-1E4E-9CBB-6BCF230D8E34}"/>
              </a:ext>
            </a:extLst>
          </p:cNvPr>
          <p:cNvSpPr/>
          <p:nvPr/>
        </p:nvSpPr>
        <p:spPr>
          <a:xfrm>
            <a:off x="15501107" y="10537398"/>
            <a:ext cx="2454442" cy="3010160"/>
          </a:xfrm>
          <a:prstGeom prst="flowChartMagneticDisk">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DB</a:t>
            </a:r>
          </a:p>
        </p:txBody>
      </p:sp>
      <p:sp>
        <p:nvSpPr>
          <p:cNvPr id="78" name="Rounded Rectangle 77">
            <a:extLst>
              <a:ext uri="{FF2B5EF4-FFF2-40B4-BE49-F238E27FC236}">
                <a16:creationId xmlns:a16="http://schemas.microsoft.com/office/drawing/2014/main" id="{7785C3FF-789C-574A-973B-BCA08E70FF13}"/>
              </a:ext>
            </a:extLst>
          </p:cNvPr>
          <p:cNvSpPr/>
          <p:nvPr/>
        </p:nvSpPr>
        <p:spPr>
          <a:xfrm>
            <a:off x="14711581" y="6380533"/>
            <a:ext cx="4033490" cy="878326"/>
          </a:xfrm>
          <a:prstGeom prst="roundRect">
            <a:avLst/>
          </a:prstGeom>
          <a:solidFill>
            <a:srgbClr val="BD091C"/>
          </a:solidFill>
          <a:ln w="9525" cap="flat" cmpd="sng" algn="ctr">
            <a:noFill/>
            <a:prstDash val="solid"/>
          </a:ln>
          <a:effectLst/>
        </p:spPr>
        <p:txBody>
          <a:bodyPr rtlCol="0" anchor="ct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4000" b="1" i="0" u="none" strike="noStrike" kern="1200" cap="none" spc="-180" normalizeH="0" baseline="0" noProof="0" dirty="0">
                <a:ln>
                  <a:noFill/>
                </a:ln>
                <a:solidFill>
                  <a:srgbClr val="FFFFFF"/>
                </a:solidFill>
                <a:effectLst/>
                <a:uLnTx/>
                <a:uFillTx/>
                <a:latin typeface="Haas Grot Disp Pinterest"/>
                <a:ea typeface="+mn-ea"/>
                <a:cs typeface="Haas Grot Disp Pinterest"/>
              </a:rPr>
              <a:t>Data Service</a:t>
            </a:r>
          </a:p>
        </p:txBody>
      </p:sp>
      <p:cxnSp>
        <p:nvCxnSpPr>
          <p:cNvPr id="79" name="Straight Arrow Connector 78">
            <a:extLst>
              <a:ext uri="{FF2B5EF4-FFF2-40B4-BE49-F238E27FC236}">
                <a16:creationId xmlns:a16="http://schemas.microsoft.com/office/drawing/2014/main" id="{8F84AF42-4E56-7443-91C8-9BA587E3C81F}"/>
              </a:ext>
            </a:extLst>
          </p:cNvPr>
          <p:cNvCxnSpPr/>
          <p:nvPr/>
        </p:nvCxnSpPr>
        <p:spPr>
          <a:xfrm flipH="1">
            <a:off x="4114798" y="4829169"/>
            <a:ext cx="1621944" cy="1513494"/>
          </a:xfrm>
          <a:prstGeom prst="straightConnector1">
            <a:avLst/>
          </a:prstGeom>
          <a:ln w="38100">
            <a:solidFill>
              <a:srgbClr val="8AA4AA"/>
            </a:solidFill>
            <a:miter lim="400000"/>
            <a:headEnd type="none" len="sm"/>
            <a:tailEnd type="triangle"/>
          </a:ln>
        </p:spPr>
      </p:cxnSp>
      <p:sp>
        <p:nvSpPr>
          <p:cNvPr id="80" name="TextBox 79">
            <a:extLst>
              <a:ext uri="{FF2B5EF4-FFF2-40B4-BE49-F238E27FC236}">
                <a16:creationId xmlns:a16="http://schemas.microsoft.com/office/drawing/2014/main" id="{3DB0FD98-5CBD-4545-B4DF-F2B1951B4E62}"/>
              </a:ext>
            </a:extLst>
          </p:cNvPr>
          <p:cNvSpPr txBox="1"/>
          <p:nvPr/>
        </p:nvSpPr>
        <p:spPr>
          <a:xfrm>
            <a:off x="5736743" y="4082498"/>
            <a:ext cx="2653886" cy="1200329"/>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write </a:t>
            </a:r>
            <a:r>
              <a:rPr lang="en-US" sz="4000" kern="1200" spc="-180" dirty="0" err="1">
                <a:solidFill>
                  <a:srgbClr val="555555"/>
                </a:solidFill>
                <a:latin typeface="Haas Grot Disp Pinterest"/>
                <a:cs typeface="Haas Grot Disp Pinterest"/>
              </a:rPr>
              <a:t>req</a:t>
            </a:r>
            <a:r>
              <a:rPr lang="en-US" sz="4000" kern="1200" spc="-180" dirty="0">
                <a:solidFill>
                  <a:srgbClr val="555555"/>
                </a:solidFill>
                <a:latin typeface="Haas Grot Disp Pinterest"/>
                <a:cs typeface="Haas Grot Disp Pinterest"/>
              </a:rPr>
              <a:t>:</a:t>
            </a:r>
          </a:p>
          <a:p>
            <a:pPr defTabSz="1828800" hangingPunct="1">
              <a:lnSpc>
                <a:spcPct val="90000"/>
              </a:lnSpc>
              <a:defRPr/>
            </a:pPr>
            <a:r>
              <a:rPr lang="en-US" sz="4000" kern="1200" spc="-180" dirty="0">
                <a:solidFill>
                  <a:srgbClr val="555555"/>
                </a:solidFill>
                <a:latin typeface="Haas Grot Disp Pinterest"/>
                <a:cs typeface="Haas Grot Disp Pinterest"/>
              </a:rPr>
              <a:t>key: </a:t>
            </a:r>
            <a:r>
              <a:rPr lang="en-US" sz="4000" kern="1200" spc="-180" dirty="0" err="1">
                <a:solidFill>
                  <a:srgbClr val="555555"/>
                </a:solidFill>
                <a:latin typeface="Haas Grot Disp Pinterest"/>
                <a:cs typeface="Haas Grot Disp Pinterest"/>
              </a:rPr>
              <a:t>val</a:t>
            </a:r>
            <a:endParaRPr lang="en-US" sz="4000" kern="1200" spc="-180" dirty="0">
              <a:solidFill>
                <a:srgbClr val="555555"/>
              </a:solidFill>
              <a:latin typeface="Haas Grot Disp Pinterest"/>
              <a:cs typeface="Haas Grot Disp Pinterest"/>
            </a:endParaRPr>
          </a:p>
        </p:txBody>
      </p:sp>
      <p:sp>
        <p:nvSpPr>
          <p:cNvPr id="81" name="Double Brace 80">
            <a:extLst>
              <a:ext uri="{FF2B5EF4-FFF2-40B4-BE49-F238E27FC236}">
                <a16:creationId xmlns:a16="http://schemas.microsoft.com/office/drawing/2014/main" id="{2A59B84A-E6B0-EB43-8FC6-B2B78CF116D5}"/>
              </a:ext>
            </a:extLst>
          </p:cNvPr>
          <p:cNvSpPr/>
          <p:nvPr/>
        </p:nvSpPr>
        <p:spPr>
          <a:xfrm>
            <a:off x="5599168" y="4114690"/>
            <a:ext cx="2522032" cy="1503416"/>
          </a:xfrm>
          <a:prstGeom prst="bracePair">
            <a:avLst/>
          </a:prstGeom>
          <a:ln w="38100">
            <a:solidFill>
              <a:srgbClr val="8AA4AA"/>
            </a:solidFill>
            <a:miter lim="400000"/>
            <a:headEnd type="none" len="sm"/>
            <a:tailEnd type="none" len="sm"/>
          </a:ln>
        </p:spPr>
        <p:txBody>
          <a:bodyPr rtlCol="0" anchor="ctr"/>
          <a:lstStyle/>
          <a:p>
            <a:pPr algn="ctr" defTabSz="1828800" hangingPunct="1">
              <a:defRPr/>
            </a:pPr>
            <a:endParaRPr lang="en-US" sz="3600" kern="1200">
              <a:solidFill>
                <a:srgbClr val="000000"/>
              </a:solidFill>
              <a:latin typeface="Calibri"/>
            </a:endParaRPr>
          </a:p>
        </p:txBody>
      </p:sp>
      <p:cxnSp>
        <p:nvCxnSpPr>
          <p:cNvPr id="82" name="Straight Arrow Connector 81">
            <a:extLst>
              <a:ext uri="{FF2B5EF4-FFF2-40B4-BE49-F238E27FC236}">
                <a16:creationId xmlns:a16="http://schemas.microsoft.com/office/drawing/2014/main" id="{430657D4-04AD-DB4E-BEAD-5D56BD5B10EF}"/>
              </a:ext>
            </a:extLst>
          </p:cNvPr>
          <p:cNvCxnSpPr>
            <a:cxnSpLocks/>
            <a:endCxn id="77" idx="1"/>
          </p:cNvCxnSpPr>
          <p:nvPr/>
        </p:nvCxnSpPr>
        <p:spPr>
          <a:xfrm>
            <a:off x="16387603" y="7189618"/>
            <a:ext cx="340726" cy="3347780"/>
          </a:xfrm>
          <a:prstGeom prst="straightConnector1">
            <a:avLst/>
          </a:prstGeom>
          <a:ln w="38100">
            <a:solidFill>
              <a:srgbClr val="8AA4AA"/>
            </a:solidFill>
            <a:miter lim="400000"/>
            <a:headEnd type="none" len="sm"/>
            <a:tailEnd type="triangle"/>
          </a:ln>
        </p:spPr>
      </p:cxnSp>
      <p:sp>
        <p:nvSpPr>
          <p:cNvPr id="83" name="TextBox 82">
            <a:extLst>
              <a:ext uri="{FF2B5EF4-FFF2-40B4-BE49-F238E27FC236}">
                <a16:creationId xmlns:a16="http://schemas.microsoft.com/office/drawing/2014/main" id="{87932E43-7A60-C048-9CA0-AF8E12B8D809}"/>
              </a:ext>
            </a:extLst>
          </p:cNvPr>
          <p:cNvSpPr txBox="1"/>
          <p:nvPr/>
        </p:nvSpPr>
        <p:spPr>
          <a:xfrm>
            <a:off x="15816105" y="8376468"/>
            <a:ext cx="1904266"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Update</a:t>
            </a:r>
          </a:p>
        </p:txBody>
      </p:sp>
      <p:cxnSp>
        <p:nvCxnSpPr>
          <p:cNvPr id="84" name="Straight Arrow Connector 83">
            <a:extLst>
              <a:ext uri="{FF2B5EF4-FFF2-40B4-BE49-F238E27FC236}">
                <a16:creationId xmlns:a16="http://schemas.microsoft.com/office/drawing/2014/main" id="{8FFCA415-E9A7-7C45-9D34-00960DAD7877}"/>
              </a:ext>
            </a:extLst>
          </p:cNvPr>
          <p:cNvCxnSpPr>
            <a:cxnSpLocks/>
            <a:stCxn id="75" idx="3"/>
            <a:endCxn id="78" idx="1"/>
          </p:cNvCxnSpPr>
          <p:nvPr/>
        </p:nvCxnSpPr>
        <p:spPr>
          <a:xfrm>
            <a:off x="6351891" y="6785891"/>
            <a:ext cx="8359690" cy="33806"/>
          </a:xfrm>
          <a:prstGeom prst="straightConnector1">
            <a:avLst/>
          </a:prstGeom>
          <a:ln w="38100">
            <a:solidFill>
              <a:srgbClr val="8AA4AA"/>
            </a:solidFill>
            <a:miter lim="400000"/>
            <a:headEnd type="none" len="sm"/>
            <a:tailEnd type="triangle"/>
          </a:ln>
        </p:spPr>
      </p:cxnSp>
      <p:sp>
        <p:nvSpPr>
          <p:cNvPr id="85" name="TextBox 84">
            <a:extLst>
              <a:ext uri="{FF2B5EF4-FFF2-40B4-BE49-F238E27FC236}">
                <a16:creationId xmlns:a16="http://schemas.microsoft.com/office/drawing/2014/main" id="{05EFC2F4-50BD-6F4C-A05E-B4165B30E612}"/>
              </a:ext>
            </a:extLst>
          </p:cNvPr>
          <p:cNvSpPr txBox="1"/>
          <p:nvPr/>
        </p:nvSpPr>
        <p:spPr>
          <a:xfrm>
            <a:off x="9286877" y="6057901"/>
            <a:ext cx="254317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Forward</a:t>
            </a:r>
          </a:p>
        </p:txBody>
      </p:sp>
      <p:cxnSp>
        <p:nvCxnSpPr>
          <p:cNvPr id="86" name="Straight Arrow Connector 85">
            <a:extLst>
              <a:ext uri="{FF2B5EF4-FFF2-40B4-BE49-F238E27FC236}">
                <a16:creationId xmlns:a16="http://schemas.microsoft.com/office/drawing/2014/main" id="{ABBF0567-D36A-1944-96BA-2EA53F82E123}"/>
              </a:ext>
            </a:extLst>
          </p:cNvPr>
          <p:cNvCxnSpPr>
            <a:cxnSpLocks/>
            <a:stCxn id="75" idx="3"/>
            <a:endCxn id="76" idx="0"/>
          </p:cNvCxnSpPr>
          <p:nvPr/>
        </p:nvCxnSpPr>
        <p:spPr>
          <a:xfrm>
            <a:off x="6351890" y="6785890"/>
            <a:ext cx="2546028" cy="1726924"/>
          </a:xfrm>
          <a:prstGeom prst="straightConnector1">
            <a:avLst/>
          </a:prstGeom>
          <a:ln w="38100">
            <a:solidFill>
              <a:srgbClr val="8AA4AA"/>
            </a:solidFill>
            <a:miter lim="400000"/>
            <a:headEnd type="none" len="sm"/>
            <a:tailEnd type="triangle"/>
          </a:ln>
        </p:spPr>
      </p:cxnSp>
      <p:sp>
        <p:nvSpPr>
          <p:cNvPr id="87" name="TextBox 86">
            <a:extLst>
              <a:ext uri="{FF2B5EF4-FFF2-40B4-BE49-F238E27FC236}">
                <a16:creationId xmlns:a16="http://schemas.microsoft.com/office/drawing/2014/main" id="{1F644A4A-CF8A-2741-8D17-36DA8B6B932A}"/>
              </a:ext>
            </a:extLst>
          </p:cNvPr>
          <p:cNvSpPr txBox="1"/>
          <p:nvPr/>
        </p:nvSpPr>
        <p:spPr>
          <a:xfrm>
            <a:off x="6694519" y="7258859"/>
            <a:ext cx="3089894" cy="1089529"/>
          </a:xfrm>
          <a:prstGeom prst="rect">
            <a:avLst/>
          </a:prstGeom>
          <a:noFill/>
        </p:spPr>
        <p:txBody>
          <a:bodyPr wrap="square" rtlCol="0">
            <a:spAutoFit/>
          </a:bodyPr>
          <a:lstStyle/>
          <a:p>
            <a:pPr defTabSz="1828800" hangingPunct="1">
              <a:lnSpc>
                <a:spcPct val="90000"/>
              </a:lnSpc>
              <a:defRPr/>
            </a:pPr>
            <a:r>
              <a:rPr lang="en-US" sz="3600" kern="1200" spc="-180" dirty="0">
                <a:solidFill>
                  <a:srgbClr val="555555"/>
                </a:solidFill>
                <a:latin typeface="Haas Grot Disp Pinterest"/>
                <a:cs typeface="Haas Grot Disp Pinterest"/>
              </a:rPr>
              <a:t>Set Remote Marker</a:t>
            </a:r>
          </a:p>
        </p:txBody>
      </p:sp>
      <p:cxnSp>
        <p:nvCxnSpPr>
          <p:cNvPr id="88" name="Straight Arrow Connector 87">
            <a:extLst>
              <a:ext uri="{FF2B5EF4-FFF2-40B4-BE49-F238E27FC236}">
                <a16:creationId xmlns:a16="http://schemas.microsoft.com/office/drawing/2014/main" id="{C4FDE625-AEC1-1A44-BC2D-89BCF990F78A}"/>
              </a:ext>
            </a:extLst>
          </p:cNvPr>
          <p:cNvCxnSpPr>
            <a:cxnSpLocks/>
            <a:stCxn id="77" idx="2"/>
            <a:endCxn id="71" idx="4"/>
          </p:cNvCxnSpPr>
          <p:nvPr/>
        </p:nvCxnSpPr>
        <p:spPr>
          <a:xfrm flipH="1">
            <a:off x="5342021" y="12042478"/>
            <a:ext cx="10159086" cy="0"/>
          </a:xfrm>
          <a:prstGeom prst="straightConnector1">
            <a:avLst/>
          </a:prstGeom>
          <a:ln w="38100">
            <a:solidFill>
              <a:srgbClr val="8AA4AA"/>
            </a:solidFill>
            <a:miter lim="400000"/>
            <a:headEnd type="none" len="sm"/>
            <a:tailEnd type="triangle"/>
          </a:ln>
        </p:spPr>
      </p:cxnSp>
      <p:sp>
        <p:nvSpPr>
          <p:cNvPr id="89" name="TextBox 88">
            <a:extLst>
              <a:ext uri="{FF2B5EF4-FFF2-40B4-BE49-F238E27FC236}">
                <a16:creationId xmlns:a16="http://schemas.microsoft.com/office/drawing/2014/main" id="{1E60EA01-D31E-7244-AE0A-32A6996A885E}"/>
              </a:ext>
            </a:extLst>
          </p:cNvPr>
          <p:cNvSpPr txBox="1"/>
          <p:nvPr/>
        </p:nvSpPr>
        <p:spPr>
          <a:xfrm>
            <a:off x="9286876" y="11458577"/>
            <a:ext cx="3971924"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Replication</a:t>
            </a:r>
          </a:p>
        </p:txBody>
      </p:sp>
      <p:cxnSp>
        <p:nvCxnSpPr>
          <p:cNvPr id="90" name="Straight Arrow Connector 89">
            <a:extLst>
              <a:ext uri="{FF2B5EF4-FFF2-40B4-BE49-F238E27FC236}">
                <a16:creationId xmlns:a16="http://schemas.microsoft.com/office/drawing/2014/main" id="{A3136226-1C3B-754B-A276-8EDFA7B45934}"/>
              </a:ext>
            </a:extLst>
          </p:cNvPr>
          <p:cNvCxnSpPr>
            <a:cxnSpLocks/>
            <a:stCxn id="71" idx="4"/>
            <a:endCxn id="76" idx="1"/>
          </p:cNvCxnSpPr>
          <p:nvPr/>
        </p:nvCxnSpPr>
        <p:spPr>
          <a:xfrm flipV="1">
            <a:off x="5342020" y="9684154"/>
            <a:ext cx="1352500" cy="2358324"/>
          </a:xfrm>
          <a:prstGeom prst="straightConnector1">
            <a:avLst/>
          </a:prstGeom>
          <a:ln w="38100">
            <a:solidFill>
              <a:srgbClr val="8AA4AA"/>
            </a:solidFill>
            <a:miter lim="400000"/>
            <a:headEnd type="none" len="sm"/>
            <a:tailEnd type="triangle"/>
          </a:ln>
        </p:spPr>
      </p:cxnSp>
      <p:sp>
        <p:nvSpPr>
          <p:cNvPr id="91" name="TextBox 90">
            <a:extLst>
              <a:ext uri="{FF2B5EF4-FFF2-40B4-BE49-F238E27FC236}">
                <a16:creationId xmlns:a16="http://schemas.microsoft.com/office/drawing/2014/main" id="{93333210-9329-0B4F-B871-66E68BA8AF63}"/>
              </a:ext>
            </a:extLst>
          </p:cNvPr>
          <p:cNvSpPr txBox="1"/>
          <p:nvPr/>
        </p:nvSpPr>
        <p:spPr>
          <a:xfrm>
            <a:off x="5342021" y="10073899"/>
            <a:ext cx="1676022" cy="646331"/>
          </a:xfrm>
          <a:prstGeom prst="rect">
            <a:avLst/>
          </a:prstGeom>
          <a:noFill/>
        </p:spPr>
        <p:txBody>
          <a:bodyPr wrap="square" rtlCol="0">
            <a:spAutoFit/>
          </a:bodyPr>
          <a:lstStyle/>
          <a:p>
            <a:pPr defTabSz="1828800" hangingPunct="1">
              <a:lnSpc>
                <a:spcPct val="90000"/>
              </a:lnSpc>
              <a:defRPr/>
            </a:pPr>
            <a:r>
              <a:rPr lang="en-US" sz="4000" kern="1200" spc="-180" dirty="0">
                <a:solidFill>
                  <a:srgbClr val="555555"/>
                </a:solidFill>
                <a:latin typeface="Haas Grot Disp Pinterest"/>
                <a:cs typeface="Haas Grot Disp Pinterest"/>
              </a:rPr>
              <a:t>clean</a:t>
            </a:r>
          </a:p>
        </p:txBody>
      </p:sp>
    </p:spTree>
    <p:extLst>
      <p:ext uri="{BB962C8B-B14F-4D97-AF65-F5344CB8AC3E}">
        <p14:creationId xmlns:p14="http://schemas.microsoft.com/office/powerpoint/2010/main" val="1815471495"/>
      </p:ext>
    </p:extLst>
  </p:cSld>
  <p:clrMapOvr>
    <a:masterClrMapping/>
  </p:clrMapOvr>
  <p:transition spd="med"/>
</p:sld>
</file>

<file path=ppt/theme/theme1.xml><?xml version="1.0" encoding="utf-8"?>
<a:theme xmlns:a="http://schemas.openxmlformats.org/drawingml/2006/main" name="White">
  <a:themeElements>
    <a:clrScheme name="White">
      <a:dk1>
        <a:srgbClr val="53585F"/>
      </a:dk1>
      <a:lt1>
        <a:srgbClr val="5F3E0C"/>
      </a:lt1>
      <a:dk2>
        <a:srgbClr val="53585F"/>
      </a:dk2>
      <a:lt2>
        <a:srgbClr val="DCDEE0"/>
      </a:lt2>
      <a:accent1>
        <a:srgbClr val="0365C0"/>
      </a:accent1>
      <a:accent2>
        <a:srgbClr val="00882B"/>
      </a:accent2>
      <a:accent3>
        <a:srgbClr val="EABC2C"/>
      </a:accent3>
      <a:accent4>
        <a:srgbClr val="DE6A10"/>
      </a:accent4>
      <a:accent5>
        <a:srgbClr val="C82506"/>
      </a:accent5>
      <a:accent6>
        <a:srgbClr val="773F9B"/>
      </a:accent6>
      <a:hlink>
        <a:srgbClr val="0000FF"/>
      </a:hlink>
      <a:folHlink>
        <a:srgbClr val="FF00FF"/>
      </a:folHlink>
    </a:clrScheme>
    <a:fontScheme name="White">
      <a:majorFont>
        <a:latin typeface="PingFang SC Medium"/>
        <a:ea typeface="PingFang SC Medium"/>
        <a:cs typeface="PingFang SC Medium"/>
      </a:majorFont>
      <a:minorFont>
        <a:latin typeface="PingFang SC Medium"/>
        <a:ea typeface="PingFang SC Medium"/>
        <a:cs typeface="PingFang SC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78757"/>
            <a:satOff val="2397"/>
            <a:lumOff val="10536"/>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hueOff val="-78757"/>
              <a:satOff val="2397"/>
              <a:lumOff val="10536"/>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EABC2C"/>
      </a:accent3>
      <a:accent4>
        <a:srgbClr val="DE6A10"/>
      </a:accent4>
      <a:accent5>
        <a:srgbClr val="C82506"/>
      </a:accent5>
      <a:accent6>
        <a:srgbClr val="773F9B"/>
      </a:accent6>
      <a:hlink>
        <a:srgbClr val="0000FF"/>
      </a:hlink>
      <a:folHlink>
        <a:srgbClr val="FF00FF"/>
      </a:folHlink>
    </a:clrScheme>
    <a:fontScheme name="White">
      <a:majorFont>
        <a:latin typeface="PingFang SC Medium"/>
        <a:ea typeface="PingFang SC Medium"/>
        <a:cs typeface="PingFang SC Medium"/>
      </a:majorFont>
      <a:minorFont>
        <a:latin typeface="PingFang SC Medium"/>
        <a:ea typeface="PingFang SC Medium"/>
        <a:cs typeface="PingFang SC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78757"/>
            <a:satOff val="2397"/>
            <a:lumOff val="10536"/>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hueOff val="-78757"/>
              <a:satOff val="2397"/>
              <a:lumOff val="10536"/>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53585F"/>
            </a:solidFill>
            <a:effectLst/>
            <a:uFillTx/>
            <a:latin typeface="+mn-lt"/>
            <a:ea typeface="+mn-ea"/>
            <a:cs typeface="+mn-cs"/>
            <a:sym typeface="苹方 中等" panose="020B0400000000000000"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1985</TotalTime>
  <Words>4404</Words>
  <Application>Microsoft Macintosh PowerPoint</Application>
  <PresentationFormat>Custom</PresentationFormat>
  <Paragraphs>459</Paragraphs>
  <Slides>36</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PingFang SC Medium</vt:lpstr>
      <vt:lpstr>PingFang SC Semibold</vt:lpstr>
      <vt:lpstr>方正兰亭大黑_GBK</vt:lpstr>
      <vt:lpstr>苹方 中等</vt:lpstr>
      <vt:lpstr>苹方 常规</vt:lpstr>
      <vt:lpstr>Arial</vt:lpstr>
      <vt:lpstr>Calibri</vt:lpstr>
      <vt:lpstr>Futura</vt:lpstr>
      <vt:lpstr>Haas Grot Disp Pinterest</vt:lpstr>
      <vt:lpstr>Haas Grot Disp Pinterest Bold</vt:lpstr>
      <vt:lpstr>Helvetica Light</vt:lpstr>
      <vt:lpstr>Helvetica Neue</vt:lpstr>
      <vt:lpstr>Times New Roman</vt:lpstr>
      <vt:lpstr>Wingdings</vt:lpstr>
      <vt:lpstr>White</vt:lpstr>
      <vt:lpstr>PowerPoint Presentation</vt:lpstr>
      <vt:lpstr>Content</vt:lpstr>
      <vt:lpstr>HBase in Pinterest</vt:lpstr>
      <vt:lpstr>PowerPoint Presentation</vt:lpstr>
      <vt:lpstr>Multicell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backup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Microsoft Office User</cp:lastModifiedBy>
  <cp:revision>197</cp:revision>
  <dcterms:created xsi:type="dcterms:W3CDTF">2018-07-31T02:46:00Z</dcterms:created>
  <dcterms:modified xsi:type="dcterms:W3CDTF">2018-08-17T05:17:19Z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